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7772400" cy="10058400"/>
  <p:embeddedFontLst>
    <p:embeddedFont>
      <p:font typeface="Roboto"/>
      <p:regular r:id="rId29"/>
      <p:bold r:id="rId30"/>
      <p:italic r:id="rId31"/>
      <p:boldItalic r:id="rId32"/>
    </p:embeddedFont>
    <p:embeddedFont>
      <p:font typeface="Montserrat"/>
      <p:regular r:id="rId33"/>
      <p:bold r:id="rId34"/>
      <p:italic r:id="rId35"/>
      <p:boldItalic r:id="rId36"/>
    </p:embeddedFont>
    <p:embeddedFont>
      <p:font typeface="Lato"/>
      <p:regular r:id="rId37"/>
      <p:bold r:id="rId38"/>
      <p:italic r:id="rId39"/>
      <p:boldItalic r:id="rId40"/>
    </p:embeddedFont>
    <p:embeddedFont>
      <p:font typeface="Quattrocento Sans"/>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0EB8448-141A-458C-B599-49F3C200D970}">
  <a:tblStyle styleId="{D0EB8448-141A-458C-B599-49F3C200D97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7EA5E399-869E-4F4A-A6A6-AC7D1CE1B6B7}" styleName="Table_1">
    <a:wholeTbl>
      <a:tcTxStyle>
        <a:font>
          <a:latin typeface="Arial"/>
          <a:ea typeface="Arial"/>
          <a:cs typeface="Arial"/>
        </a:font>
        <a:schemeClr val="tx1"/>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boldItalic.fntdata"/><Relationship Id="rId20" Type="http://schemas.openxmlformats.org/officeDocument/2006/relationships/slide" Target="slides/slide14.xml"/><Relationship Id="rId42" Type="http://schemas.openxmlformats.org/officeDocument/2006/relationships/font" Target="fonts/QuattrocentoSans-bold.fntdata"/><Relationship Id="rId41" Type="http://schemas.openxmlformats.org/officeDocument/2006/relationships/font" Target="fonts/QuattrocentoSans-regular.fntdata"/><Relationship Id="rId22" Type="http://schemas.openxmlformats.org/officeDocument/2006/relationships/slide" Target="slides/slide16.xml"/><Relationship Id="rId44" Type="http://schemas.openxmlformats.org/officeDocument/2006/relationships/font" Target="fonts/QuattrocentoSans-boldItalic.fntdata"/><Relationship Id="rId21" Type="http://schemas.openxmlformats.org/officeDocument/2006/relationships/slide" Target="slides/slide15.xml"/><Relationship Id="rId43" Type="http://schemas.openxmlformats.org/officeDocument/2006/relationships/font" Target="fonts/QuattrocentoSans-italic.fntdata"/><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5.xml"/><Relationship Id="rId33" Type="http://schemas.openxmlformats.org/officeDocument/2006/relationships/font" Target="fonts/Montserrat-regular.fntdata"/><Relationship Id="rId10" Type="http://schemas.openxmlformats.org/officeDocument/2006/relationships/slide" Target="slides/slide4.xml"/><Relationship Id="rId32" Type="http://schemas.openxmlformats.org/officeDocument/2006/relationships/font" Target="fonts/Roboto-boldItalic.fntdata"/><Relationship Id="rId13" Type="http://schemas.openxmlformats.org/officeDocument/2006/relationships/slide" Target="slides/slide7.xml"/><Relationship Id="rId35" Type="http://schemas.openxmlformats.org/officeDocument/2006/relationships/font" Target="fonts/Montserrat-italic.fntdata"/><Relationship Id="rId12" Type="http://schemas.openxmlformats.org/officeDocument/2006/relationships/slide" Target="slides/slide6.xml"/><Relationship Id="rId34" Type="http://schemas.openxmlformats.org/officeDocument/2006/relationships/font" Target="fonts/Montserrat-bold.fntdata"/><Relationship Id="rId15" Type="http://schemas.openxmlformats.org/officeDocument/2006/relationships/slide" Target="slides/slide9.xml"/><Relationship Id="rId37" Type="http://schemas.openxmlformats.org/officeDocument/2006/relationships/font" Target="fonts/Lato-regular.fntdata"/><Relationship Id="rId14" Type="http://schemas.openxmlformats.org/officeDocument/2006/relationships/slide" Target="slides/slide8.xml"/><Relationship Id="rId36" Type="http://schemas.openxmlformats.org/officeDocument/2006/relationships/font" Target="fonts/Montserrat-boldItalic.fntdata"/><Relationship Id="rId17" Type="http://schemas.openxmlformats.org/officeDocument/2006/relationships/slide" Target="slides/slide11.xml"/><Relationship Id="rId39" Type="http://schemas.openxmlformats.org/officeDocument/2006/relationships/font" Target="fonts/Lato-italic.fntdata"/><Relationship Id="rId16" Type="http://schemas.openxmlformats.org/officeDocument/2006/relationships/slide" Target="slides/slide10.xml"/><Relationship Id="rId38" Type="http://schemas.openxmlformats.org/officeDocument/2006/relationships/font" Target="fonts/Lato-bold.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77875" y="4776787"/>
            <a:ext cx="6216650" cy="4524374"/>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5" name="Google Shape;5;n"/>
          <p:cNvSpPr txBox="1"/>
          <p:nvPr>
            <p:ph idx="3" type="hdr"/>
          </p:nvPr>
        </p:nvSpPr>
        <p:spPr>
          <a:xfrm>
            <a:off x="0" y="0"/>
            <a:ext cx="3371850" cy="501650"/>
          </a:xfrm>
          <a:prstGeom prst="rect">
            <a:avLst/>
          </a:prstGeom>
          <a:noFill/>
          <a:ln>
            <a:noFill/>
          </a:ln>
        </p:spPr>
        <p:txBody>
          <a:bodyPr anchorCtr="0" anchor="t" bIns="91425" lIns="91425" spcFirstLastPara="1" rIns="91425" wrap="square" tIns="91425">
            <a:noAutofit/>
          </a:bodyPr>
          <a:lstStyle>
            <a:lvl1pPr lvl="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 name="Google Shape;6;n"/>
          <p:cNvSpPr txBox="1"/>
          <p:nvPr>
            <p:ph idx="10" type="dt"/>
          </p:nvPr>
        </p:nvSpPr>
        <p:spPr>
          <a:xfrm>
            <a:off x="4398962" y="0"/>
            <a:ext cx="3371850" cy="501650"/>
          </a:xfrm>
          <a:prstGeom prst="rect">
            <a:avLst/>
          </a:prstGeom>
          <a:noFill/>
          <a:ln>
            <a:noFill/>
          </a:ln>
        </p:spPr>
        <p:txBody>
          <a:bodyPr anchorCtr="0" anchor="t" bIns="91425" lIns="91425" spcFirstLastPara="1" rIns="91425" wrap="square" tIns="91425">
            <a:noAutofit/>
          </a:bodyPr>
          <a:lstStyle>
            <a:lvl1pPr lvl="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9555161"/>
            <a:ext cx="3371850" cy="501650"/>
          </a:xfrm>
          <a:prstGeom prst="rect">
            <a:avLst/>
          </a:prstGeom>
          <a:noFill/>
          <a:ln>
            <a:noFill/>
          </a:ln>
        </p:spPr>
        <p:txBody>
          <a:bodyPr anchorCtr="0" anchor="b" bIns="91425" lIns="91425" spcFirstLastPara="1" rIns="91425" wrap="square" tIns="91425">
            <a:noAutofit/>
          </a:bodyPr>
          <a:lstStyle>
            <a:lvl1pPr lvl="0"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152" name="Google Shape;152;p1:notes"/>
          <p:cNvSpPr/>
          <p:nvPr>
            <p:ph idx="2" type="sldImg"/>
          </p:nvPr>
        </p:nvSpPr>
        <p:spPr>
          <a:xfrm>
            <a:off x="1371600" y="763588"/>
            <a:ext cx="5029200" cy="37719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53" name="Google Shape;153;p1:notes"/>
          <p:cNvSpPr txBox="1"/>
          <p:nvPr>
            <p:ph idx="1" type="body"/>
          </p:nvPr>
        </p:nvSpPr>
        <p:spPr>
          <a:xfrm>
            <a:off x="777875" y="4776787"/>
            <a:ext cx="6218236" cy="452596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0: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FAPE - Special education must meet standards and the IEP</a:t>
            </a:r>
            <a:endParaRPr/>
          </a:p>
        </p:txBody>
      </p:sp>
      <p:sp>
        <p:nvSpPr>
          <p:cNvPr id="211" name="Google Shape;211;p10: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1: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Special education defined by law </a:t>
            </a:r>
            <a:endParaRPr/>
          </a:p>
        </p:txBody>
      </p:sp>
      <p:sp>
        <p:nvSpPr>
          <p:cNvPr id="217" name="Google Shape;217;p11: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2: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2: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3: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3: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5: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6: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Comply with federal IDEA regulations</a:t>
            </a:r>
            <a:endParaRPr/>
          </a:p>
        </p:txBody>
      </p:sp>
      <p:sp>
        <p:nvSpPr>
          <p:cNvPr id="243" name="Google Shape;243;p16: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7: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7: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8: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1 assess 2 iep and deliver services 3 monitor and re evaluate</a:t>
            </a:r>
            <a:endParaRPr/>
          </a:p>
          <a:p>
            <a:pPr indent="0" lvl="0" marL="0" rtl="0" algn="l">
              <a:spcBef>
                <a:spcPts val="0"/>
              </a:spcBef>
              <a:spcAft>
                <a:spcPts val="0"/>
              </a:spcAft>
              <a:buNone/>
            </a:pPr>
            <a:r>
              <a:t/>
            </a:r>
            <a:endParaRPr/>
          </a:p>
        </p:txBody>
      </p:sp>
      <p:sp>
        <p:nvSpPr>
          <p:cNvPr id="256" name="Google Shape;256;p18: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19:notes"/>
          <p:cNvSpPr/>
          <p:nvPr>
            <p:ph idx="2" type="sldImg"/>
          </p:nvPr>
        </p:nvSpPr>
        <p:spPr>
          <a:xfrm>
            <a:off x="1371600" y="763588"/>
            <a:ext cx="5027613" cy="37703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1" name="Google Shape;271;p19:notes"/>
          <p:cNvSpPr txBox="1"/>
          <p:nvPr>
            <p:ph idx="1" type="body"/>
          </p:nvPr>
        </p:nvSpPr>
        <p:spPr>
          <a:xfrm>
            <a:off x="777875" y="4776787"/>
            <a:ext cx="6216650" cy="4524374"/>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450"/>
              <a:buFont typeface="Arial"/>
              <a:buNone/>
            </a:pPr>
            <a:r>
              <a:t/>
            </a:r>
            <a:endParaRPr/>
          </a:p>
        </p:txBody>
      </p:sp>
      <p:sp>
        <p:nvSpPr>
          <p:cNvPr id="272" name="Google Shape;272;p19: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2: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80" name="Google Shape;280;p22:notes"/>
          <p:cNvSpPr/>
          <p:nvPr>
            <p:ph idx="2" type="sldImg"/>
          </p:nvPr>
        </p:nvSpPr>
        <p:spPr>
          <a:xfrm>
            <a:off x="1371600" y="763588"/>
            <a:ext cx="5029200" cy="37719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81" name="Google Shape;281;p22:notes"/>
          <p:cNvSpPr txBox="1"/>
          <p:nvPr>
            <p:ph idx="1" type="body"/>
          </p:nvPr>
        </p:nvSpPr>
        <p:spPr>
          <a:xfrm>
            <a:off x="777875" y="4776787"/>
            <a:ext cx="6218236" cy="452596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rPr b="0" i="0" lang="en-US" sz="1800" u="none" cap="none" strike="noStrike"/>
              <a:t>C</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2: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159" name="Google Shape;159;p2:notes"/>
          <p:cNvSpPr/>
          <p:nvPr>
            <p:ph idx="2" type="sldImg"/>
          </p:nvPr>
        </p:nvSpPr>
        <p:spPr>
          <a:xfrm>
            <a:off x="1371600" y="763588"/>
            <a:ext cx="5029200" cy="37719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160" name="Google Shape;160;p2:notes"/>
          <p:cNvSpPr txBox="1"/>
          <p:nvPr>
            <p:ph idx="1" type="body"/>
          </p:nvPr>
        </p:nvSpPr>
        <p:spPr>
          <a:xfrm>
            <a:off x="777875" y="4776787"/>
            <a:ext cx="6218236" cy="452596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rPr b="0" i="0" lang="en-US" sz="1800" u="none" cap="none" strike="noStrike"/>
              <a:t>L</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3: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87" name="Google Shape;287;p23:notes"/>
          <p:cNvSpPr/>
          <p:nvPr>
            <p:ph idx="2" type="sldImg"/>
          </p:nvPr>
        </p:nvSpPr>
        <p:spPr>
          <a:xfrm>
            <a:off x="1371600" y="763588"/>
            <a:ext cx="5029200" cy="37719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88" name="Google Shape;288;p23:notes"/>
          <p:cNvSpPr txBox="1"/>
          <p:nvPr>
            <p:ph idx="1" type="body"/>
          </p:nvPr>
        </p:nvSpPr>
        <p:spPr>
          <a:xfrm>
            <a:off x="777875" y="4776787"/>
            <a:ext cx="6218236" cy="452596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rPr b="0" i="0" lang="en-US" sz="1800" u="none" cap="none" strike="noStrike"/>
              <a:t>C</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4: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93" name="Google Shape;293;p24:notes"/>
          <p:cNvSpPr/>
          <p:nvPr>
            <p:ph idx="2" type="sldImg"/>
          </p:nvPr>
        </p:nvSpPr>
        <p:spPr>
          <a:xfrm>
            <a:off x="1371600" y="763588"/>
            <a:ext cx="5029200" cy="37719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294" name="Google Shape;294;p24:notes"/>
          <p:cNvSpPr txBox="1"/>
          <p:nvPr>
            <p:ph idx="1" type="body"/>
          </p:nvPr>
        </p:nvSpPr>
        <p:spPr>
          <a:xfrm>
            <a:off x="777875" y="4776787"/>
            <a:ext cx="6218236" cy="4525961"/>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Clr>
                <a:schemeClr val="dk1"/>
              </a:buClr>
              <a:buSzPts val="450"/>
              <a:buFont typeface="Arial"/>
              <a:buNone/>
            </a:pPr>
            <a:r>
              <a:rPr b="0" i="0" lang="en-US" sz="1800" u="none" cap="none" strike="noStrike"/>
              <a:t>L</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5: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
        <p:nvSpPr>
          <p:cNvPr id="299" name="Google Shape;299;p25:notes"/>
          <p:cNvSpPr/>
          <p:nvPr>
            <p:ph idx="2" type="sldImg"/>
          </p:nvPr>
        </p:nvSpPr>
        <p:spPr>
          <a:xfrm>
            <a:off x="1371600" y="763588"/>
            <a:ext cx="5029200" cy="37719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
            <a:headEnd len="sm" w="sm" type="none"/>
            <a:tailEnd len="sm" w="sm" type="none"/>
          </a:ln>
        </p:spPr>
      </p:sp>
      <p:sp>
        <p:nvSpPr>
          <p:cNvPr id="300" name="Google Shape;300;p25:notes"/>
          <p:cNvSpPr txBox="1"/>
          <p:nvPr>
            <p:ph idx="1" type="body"/>
          </p:nvPr>
        </p:nvSpPr>
        <p:spPr>
          <a:xfrm>
            <a:off x="777875" y="4776787"/>
            <a:ext cx="6218236" cy="4525961"/>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Clr>
                <a:schemeClr val="dk1"/>
              </a:buClr>
              <a:buSzPts val="12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3:notes"/>
          <p:cNvSpPr/>
          <p:nvPr>
            <p:ph idx="2" type="sldImg"/>
          </p:nvPr>
        </p:nvSpPr>
        <p:spPr>
          <a:xfrm>
            <a:off x="1371600" y="763588"/>
            <a:ext cx="5027613" cy="37703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p3:notes"/>
          <p:cNvSpPr txBox="1"/>
          <p:nvPr>
            <p:ph idx="1" type="body"/>
          </p:nvPr>
        </p:nvSpPr>
        <p:spPr>
          <a:xfrm>
            <a:off x="777875" y="4776787"/>
            <a:ext cx="6216650" cy="4524374"/>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450"/>
              <a:buFont typeface="Arial"/>
              <a:buNone/>
            </a:pPr>
            <a:r>
              <a:rPr b="0" i="0" lang="en-US" sz="1800" u="none" cap="none" strike="noStrike"/>
              <a:t>L</a:t>
            </a:r>
            <a:endParaRPr/>
          </a:p>
        </p:txBody>
      </p:sp>
      <p:sp>
        <p:nvSpPr>
          <p:cNvPr id="166" name="Google Shape;166;p3: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p:nvPr>
            <p:ph idx="2" type="sldImg"/>
          </p:nvPr>
        </p:nvSpPr>
        <p:spPr>
          <a:xfrm>
            <a:off x="1371600" y="763588"/>
            <a:ext cx="5027613" cy="37703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p4:notes"/>
          <p:cNvSpPr txBox="1"/>
          <p:nvPr>
            <p:ph idx="1" type="body"/>
          </p:nvPr>
        </p:nvSpPr>
        <p:spPr>
          <a:xfrm>
            <a:off x="777875" y="4776787"/>
            <a:ext cx="6216600" cy="4524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200"/>
              <a:buFont typeface="Arial"/>
              <a:buNone/>
            </a:pPr>
            <a:r>
              <a:rPr lang="en-US"/>
              <a:t>Rootstown 15%, statewide 16%, similar districts 13%</a:t>
            </a:r>
            <a:endParaRPr/>
          </a:p>
        </p:txBody>
      </p:sp>
      <p:sp>
        <p:nvSpPr>
          <p:cNvPr id="172" name="Google Shape;172;p4:notes"/>
          <p:cNvSpPr txBox="1"/>
          <p:nvPr>
            <p:ph idx="12" type="sldNum"/>
          </p:nvPr>
        </p:nvSpPr>
        <p:spPr>
          <a:xfrm>
            <a:off x="4398962" y="9555161"/>
            <a:ext cx="3371999" cy="501599"/>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rgbClr val="000000"/>
              </a:buClr>
              <a:buSzPts val="350"/>
              <a:buFont typeface="Times New Roman"/>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5:notes"/>
          <p:cNvSpPr/>
          <p:nvPr>
            <p:ph idx="2" type="sldImg"/>
          </p:nvPr>
        </p:nvSpPr>
        <p:spPr>
          <a:xfrm>
            <a:off x="1371600" y="763588"/>
            <a:ext cx="5027613" cy="37703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9" name="Google Shape;179;p5:notes"/>
          <p:cNvSpPr txBox="1"/>
          <p:nvPr>
            <p:ph idx="1" type="body"/>
          </p:nvPr>
        </p:nvSpPr>
        <p:spPr>
          <a:xfrm>
            <a:off x="777875" y="4776787"/>
            <a:ext cx="6216650" cy="4524374"/>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chemeClr val="dk1"/>
              </a:buClr>
              <a:buSzPts val="450"/>
              <a:buFont typeface="Arial"/>
              <a:buNone/>
            </a:pPr>
            <a:r>
              <a:rPr lang="en-US" sz="1800"/>
              <a:t>Serve students as young as 3 and as old as 22</a:t>
            </a:r>
            <a:endParaRPr/>
          </a:p>
        </p:txBody>
      </p:sp>
      <p:sp>
        <p:nvSpPr>
          <p:cNvPr id="180" name="Google Shape;180;p5:notes"/>
          <p:cNvSpPr txBox="1"/>
          <p:nvPr/>
        </p:nvSpPr>
        <p:spPr>
          <a:xfrm>
            <a:off x="4398962" y="9555161"/>
            <a:ext cx="3371850" cy="5016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35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6: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6: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7: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Must not only serve but locate and identify</a:t>
            </a:r>
            <a:endParaRPr/>
          </a:p>
        </p:txBody>
      </p:sp>
      <p:sp>
        <p:nvSpPr>
          <p:cNvPr id="193" name="Google Shape;193;p7: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8: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Each child entitled to a full </a:t>
            </a:r>
            <a:r>
              <a:rPr lang="en-US"/>
              <a:t>individual</a:t>
            </a:r>
            <a:r>
              <a:rPr lang="en-US"/>
              <a:t> evaluation</a:t>
            </a:r>
            <a:endParaRPr/>
          </a:p>
          <a:p>
            <a:pPr indent="0" lvl="0" marL="0" rtl="0" algn="l">
              <a:spcBef>
                <a:spcPts val="0"/>
              </a:spcBef>
              <a:spcAft>
                <a:spcPts val="0"/>
              </a:spcAft>
              <a:buNone/>
            </a:pPr>
            <a:r>
              <a:t/>
            </a:r>
            <a:endParaRPr/>
          </a:p>
        </p:txBody>
      </p:sp>
      <p:sp>
        <p:nvSpPr>
          <p:cNvPr id="199" name="Google Shape;199;p8: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777875" y="4776787"/>
            <a:ext cx="6216650" cy="4524374"/>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9:notes"/>
          <p:cNvSpPr/>
          <p:nvPr>
            <p:ph idx="2" type="sldImg"/>
          </p:nvPr>
        </p:nvSpPr>
        <p:spPr>
          <a:xfrm>
            <a:off x="1371600" y="763587"/>
            <a:ext cx="5027611" cy="3770311"/>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p:nvPr/>
        </p:nvSpPr>
        <p:spPr>
          <a:xfrm rot="5400000">
            <a:off x="7226400" y="274573"/>
            <a:ext cx="21915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 name="Google Shape;15;p2"/>
          <p:cNvGrpSpPr/>
          <p:nvPr/>
        </p:nvGrpSpPr>
        <p:grpSpPr>
          <a:xfrm>
            <a:off x="0" y="654"/>
            <a:ext cx="5153705" cy="6845694"/>
            <a:chOff x="0" y="75"/>
            <a:chExt cx="5153705" cy="5152950"/>
          </a:xfrm>
        </p:grpSpPr>
        <p:sp>
          <p:nvSpPr>
            <p:cNvPr id="16" name="Google Shape;16;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 name="Google Shape;20;p2"/>
          <p:cNvSpPr txBox="1"/>
          <p:nvPr>
            <p:ph type="ctrTitle"/>
          </p:nvPr>
        </p:nvSpPr>
        <p:spPr>
          <a:xfrm>
            <a:off x="3537150" y="2104533"/>
            <a:ext cx="5017500" cy="21051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1" name="Google Shape;21;p2"/>
          <p:cNvSpPr txBox="1"/>
          <p:nvPr>
            <p:ph idx="1" type="subTitle"/>
          </p:nvPr>
        </p:nvSpPr>
        <p:spPr>
          <a:xfrm>
            <a:off x="5083950" y="5233233"/>
            <a:ext cx="3470700" cy="674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22" name="Google Shape;2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9" name="Shape 109"/>
        <p:cNvGrpSpPr/>
        <p:nvPr/>
      </p:nvGrpSpPr>
      <p:grpSpPr>
        <a:xfrm>
          <a:off x="0" y="0"/>
          <a:ext cx="0" cy="0"/>
          <a:chOff x="0" y="0"/>
          <a:chExt cx="0" cy="0"/>
        </a:xfrm>
      </p:grpSpPr>
      <p:grpSp>
        <p:nvGrpSpPr>
          <p:cNvPr id="110" name="Google Shape;110;p11"/>
          <p:cNvGrpSpPr/>
          <p:nvPr/>
        </p:nvGrpSpPr>
        <p:grpSpPr>
          <a:xfrm>
            <a:off x="4406400" y="0"/>
            <a:ext cx="4737600" cy="6857248"/>
            <a:chOff x="4406400" y="0"/>
            <a:chExt cx="4737600" cy="5143065"/>
          </a:xfrm>
        </p:grpSpPr>
        <p:sp>
          <p:nvSpPr>
            <p:cNvPr id="111" name="Google Shape;111;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9" name="Google Shape;129;p11"/>
          <p:cNvSpPr txBox="1"/>
          <p:nvPr>
            <p:ph hasCustomPrompt="1" type="title"/>
          </p:nvPr>
        </p:nvSpPr>
        <p:spPr>
          <a:xfrm>
            <a:off x="823850" y="1712900"/>
            <a:ext cx="4776000" cy="17343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30" name="Google Shape;130;p11"/>
          <p:cNvSpPr txBox="1"/>
          <p:nvPr>
            <p:ph idx="1" type="body"/>
          </p:nvPr>
        </p:nvSpPr>
        <p:spPr>
          <a:xfrm>
            <a:off x="823850" y="3524166"/>
            <a:ext cx="4776000" cy="1625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1" name="Google Shape;131;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2" name="Shape 132"/>
        <p:cNvGrpSpPr/>
        <p:nvPr/>
      </p:nvGrpSpPr>
      <p:grpSpPr>
        <a:xfrm>
          <a:off x="0" y="0"/>
          <a:ext cx="0" cy="0"/>
          <a:chOff x="0" y="0"/>
          <a:chExt cx="0" cy="0"/>
        </a:xfrm>
      </p:grpSpPr>
      <p:sp>
        <p:nvSpPr>
          <p:cNvPr id="133" name="Google Shape;133;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4" name="Shape 134"/>
        <p:cNvGrpSpPr/>
        <p:nvPr/>
      </p:nvGrpSpPr>
      <p:grpSpPr>
        <a:xfrm>
          <a:off x="0" y="0"/>
          <a:ext cx="0" cy="0"/>
          <a:chOff x="0" y="0"/>
          <a:chExt cx="0" cy="0"/>
        </a:xfrm>
      </p:grpSpPr>
      <p:sp>
        <p:nvSpPr>
          <p:cNvPr id="135" name="Google Shape;135;p13"/>
          <p:cNvSpPr txBox="1"/>
          <p:nvPr>
            <p:ph idx="1" type="body"/>
          </p:nvPr>
        </p:nvSpPr>
        <p:spPr>
          <a:xfrm>
            <a:off x="457200" y="708825"/>
            <a:ext cx="8229600" cy="5440500"/>
          </a:xfrm>
          <a:prstGeom prst="rect">
            <a:avLst/>
          </a:prstGeom>
          <a:noFill/>
          <a:ln>
            <a:noFill/>
          </a:ln>
        </p:spPr>
        <p:txBody>
          <a:bodyPr anchorCtr="0" anchor="t" bIns="91425" lIns="91425" spcFirstLastPara="1" rIns="91425" wrap="square" tIns="91425">
            <a:normAutofit/>
          </a:bodyPr>
          <a:lstStyle>
            <a:lvl1pPr indent="-431800" lvl="0" marL="457200" rtl="0" algn="l">
              <a:lnSpc>
                <a:spcPct val="100000"/>
              </a:lnSpc>
              <a:spcBef>
                <a:spcPts val="560"/>
              </a:spcBef>
              <a:spcAft>
                <a:spcPts val="0"/>
              </a:spcAft>
              <a:buClr>
                <a:schemeClr val="lt1"/>
              </a:buClr>
              <a:buSzPts val="3200"/>
              <a:buFont typeface="Arial"/>
              <a:buChar char="•"/>
              <a:defRPr/>
            </a:lvl1pPr>
            <a:lvl2pPr indent="-406400" lvl="1" marL="914400" rtl="0" algn="l">
              <a:lnSpc>
                <a:spcPct val="100000"/>
              </a:lnSpc>
              <a:spcBef>
                <a:spcPts val="480"/>
              </a:spcBef>
              <a:spcAft>
                <a:spcPts val="0"/>
              </a:spcAft>
              <a:buClr>
                <a:schemeClr val="lt1"/>
              </a:buClr>
              <a:buSzPts val="2800"/>
              <a:buFont typeface="Arial"/>
              <a:buChar char="–"/>
              <a:defRPr/>
            </a:lvl2pPr>
            <a:lvl3pPr indent="-381000" lvl="2" marL="1371600" rtl="0" algn="l">
              <a:lnSpc>
                <a:spcPct val="100000"/>
              </a:lnSpc>
              <a:spcBef>
                <a:spcPts val="400"/>
              </a:spcBef>
              <a:spcAft>
                <a:spcPts val="0"/>
              </a:spcAft>
              <a:buClr>
                <a:schemeClr val="lt1"/>
              </a:buClr>
              <a:buSzPts val="2400"/>
              <a:buFont typeface="Arial"/>
              <a:buChar char="•"/>
              <a:defRPr/>
            </a:lvl3pPr>
            <a:lvl4pPr indent="-355600" lvl="3" marL="1828800" rtl="0" algn="l">
              <a:lnSpc>
                <a:spcPct val="100000"/>
              </a:lnSpc>
              <a:spcBef>
                <a:spcPts val="360"/>
              </a:spcBef>
              <a:spcAft>
                <a:spcPts val="0"/>
              </a:spcAft>
              <a:buClr>
                <a:schemeClr val="lt1"/>
              </a:buClr>
              <a:buSzPts val="2000"/>
              <a:buFont typeface="Arial"/>
              <a:buChar char="–"/>
              <a:defRPr/>
            </a:lvl4pPr>
            <a:lvl5pPr indent="-355600" lvl="4" marL="2286000" rtl="0" algn="l">
              <a:lnSpc>
                <a:spcPct val="100000"/>
              </a:lnSpc>
              <a:spcBef>
                <a:spcPts val="360"/>
              </a:spcBef>
              <a:spcAft>
                <a:spcPts val="0"/>
              </a:spcAft>
              <a:buClr>
                <a:schemeClr val="lt1"/>
              </a:buClr>
              <a:buSzPts val="2000"/>
              <a:buFont typeface="Arial"/>
              <a:buChar char="»"/>
              <a:defRPr/>
            </a:lvl5pPr>
            <a:lvl6pPr indent="-355600" lvl="5" marL="2743200" rtl="0" algn="l">
              <a:lnSpc>
                <a:spcPct val="100000"/>
              </a:lnSpc>
              <a:spcBef>
                <a:spcPts val="400"/>
              </a:spcBef>
              <a:spcAft>
                <a:spcPts val="0"/>
              </a:spcAft>
              <a:buClr>
                <a:schemeClr val="lt1"/>
              </a:buClr>
              <a:buSzPts val="2000"/>
              <a:buFont typeface="Arial"/>
              <a:buChar char="•"/>
              <a:defRPr/>
            </a:lvl6pPr>
            <a:lvl7pPr indent="-355600" lvl="6" marL="3200400" rtl="0" algn="l">
              <a:lnSpc>
                <a:spcPct val="100000"/>
              </a:lnSpc>
              <a:spcBef>
                <a:spcPts val="400"/>
              </a:spcBef>
              <a:spcAft>
                <a:spcPts val="0"/>
              </a:spcAft>
              <a:buClr>
                <a:schemeClr val="lt1"/>
              </a:buClr>
              <a:buSzPts val="2000"/>
              <a:buFont typeface="Arial"/>
              <a:buChar char="•"/>
              <a:defRPr/>
            </a:lvl7pPr>
            <a:lvl8pPr indent="-355600" lvl="7" marL="3657600" rtl="0" algn="l">
              <a:lnSpc>
                <a:spcPct val="100000"/>
              </a:lnSpc>
              <a:spcBef>
                <a:spcPts val="400"/>
              </a:spcBef>
              <a:spcAft>
                <a:spcPts val="0"/>
              </a:spcAft>
              <a:buClr>
                <a:schemeClr val="lt1"/>
              </a:buClr>
              <a:buSzPts val="2000"/>
              <a:buFont typeface="Arial"/>
              <a:buChar char="•"/>
              <a:defRPr/>
            </a:lvl8pPr>
            <a:lvl9pPr indent="-355600" lvl="8" marL="4114800" rtl="0" algn="l">
              <a:lnSpc>
                <a:spcPct val="100000"/>
              </a:lnSpc>
              <a:spcBef>
                <a:spcPts val="400"/>
              </a:spcBef>
              <a:spcAft>
                <a:spcPts val="0"/>
              </a:spcAft>
              <a:buClr>
                <a:schemeClr val="lt1"/>
              </a:buClr>
              <a:buSzPts val="2000"/>
              <a:buFont typeface="Arial"/>
              <a:buChar char="•"/>
              <a:defRPr/>
            </a:lvl9pPr>
          </a:lstStyle>
          <a:p/>
        </p:txBody>
      </p:sp>
      <p:sp>
        <p:nvSpPr>
          <p:cNvPr id="136" name="Google Shape;136;p13"/>
          <p:cNvSpPr txBox="1"/>
          <p:nvPr>
            <p:ph type="title"/>
          </p:nvPr>
        </p:nvSpPr>
        <p:spPr>
          <a:xfrm>
            <a:off x="457200" y="152400"/>
            <a:ext cx="8229600" cy="1265100"/>
          </a:xfrm>
          <a:prstGeom prst="rect">
            <a:avLst/>
          </a:prstGeom>
          <a:noFill/>
          <a:ln>
            <a:noFill/>
          </a:ln>
        </p:spPr>
        <p:txBody>
          <a:bodyPr anchorCtr="0" anchor="ctr" bIns="91425" lIns="91425" spcFirstLastPara="1" rIns="91425" wrap="square" tIns="91425">
            <a:normAutofit/>
          </a:bodyPr>
          <a:lstStyle>
            <a:lvl1pPr lvl="0" rtl="0" algn="l">
              <a:lnSpc>
                <a:spcPct val="100000"/>
              </a:lnSpc>
              <a:spcBef>
                <a:spcPts val="0"/>
              </a:spcBef>
              <a:spcAft>
                <a:spcPts val="0"/>
              </a:spcAft>
              <a:buSzPts val="4000"/>
              <a:buNone/>
              <a:defRPr/>
            </a:lvl1pPr>
            <a:lvl2pPr lvl="1" rtl="0" algn="l">
              <a:spcBef>
                <a:spcPts val="0"/>
              </a:spcBef>
              <a:spcAft>
                <a:spcPts val="0"/>
              </a:spcAft>
              <a:buSzPts val="4000"/>
              <a:buNone/>
              <a:defRPr/>
            </a:lvl2pPr>
            <a:lvl3pPr lvl="2" rtl="0" algn="l">
              <a:spcBef>
                <a:spcPts val="0"/>
              </a:spcBef>
              <a:spcAft>
                <a:spcPts val="0"/>
              </a:spcAft>
              <a:buSzPts val="4000"/>
              <a:buNone/>
              <a:defRPr/>
            </a:lvl3pPr>
            <a:lvl4pPr lvl="3" rtl="0" algn="l">
              <a:spcBef>
                <a:spcPts val="0"/>
              </a:spcBef>
              <a:spcAft>
                <a:spcPts val="0"/>
              </a:spcAft>
              <a:buSzPts val="4000"/>
              <a:buNone/>
              <a:defRPr/>
            </a:lvl4pPr>
            <a:lvl5pPr lvl="4" rtl="0" algn="l">
              <a:spcBef>
                <a:spcPts val="0"/>
              </a:spcBef>
              <a:spcAft>
                <a:spcPts val="0"/>
              </a:spcAft>
              <a:buSzPts val="4000"/>
              <a:buNone/>
              <a:defRPr/>
            </a:lvl5pPr>
            <a:lvl6pPr lvl="5" rtl="0" algn="l">
              <a:spcBef>
                <a:spcPts val="0"/>
              </a:spcBef>
              <a:spcAft>
                <a:spcPts val="0"/>
              </a:spcAft>
              <a:buSzPts val="4000"/>
              <a:buNone/>
              <a:defRPr/>
            </a:lvl6pPr>
            <a:lvl7pPr lvl="6" rtl="0" algn="l">
              <a:spcBef>
                <a:spcPts val="0"/>
              </a:spcBef>
              <a:spcAft>
                <a:spcPts val="0"/>
              </a:spcAft>
              <a:buSzPts val="4000"/>
              <a:buNone/>
              <a:defRPr/>
            </a:lvl7pPr>
            <a:lvl8pPr lvl="7" rtl="0" algn="l">
              <a:spcBef>
                <a:spcPts val="0"/>
              </a:spcBef>
              <a:spcAft>
                <a:spcPts val="0"/>
              </a:spcAft>
              <a:buSzPts val="4000"/>
              <a:buNone/>
              <a:defRPr/>
            </a:lvl8pPr>
            <a:lvl9pPr lvl="8" rtl="0" algn="l">
              <a:spcBef>
                <a:spcPts val="0"/>
              </a:spcBef>
              <a:spcAft>
                <a:spcPts val="0"/>
              </a:spcAft>
              <a:buSzPts val="4000"/>
              <a:buNone/>
              <a:defRPr/>
            </a:lvl9pPr>
          </a:lstStyle>
          <a:p/>
        </p:txBody>
      </p:sp>
      <p:sp>
        <p:nvSpPr>
          <p:cNvPr id="137" name="Google Shape;137;p13"/>
          <p:cNvSpPr txBox="1"/>
          <p:nvPr>
            <p:ph idx="10" type="dt"/>
          </p:nvPr>
        </p:nvSpPr>
        <p:spPr>
          <a:xfrm>
            <a:off x="457200" y="6356350"/>
            <a:ext cx="21336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8" name="Google Shape;138;p13"/>
          <p:cNvSpPr txBox="1"/>
          <p:nvPr>
            <p:ph idx="11" type="ftr"/>
          </p:nvPr>
        </p:nvSpPr>
        <p:spPr>
          <a:xfrm>
            <a:off x="3124200" y="6356350"/>
            <a:ext cx="28956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9" name="Google Shape;139;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rmAutofit/>
          </a:bodyPr>
          <a:lstStyle>
            <a:lvl1pPr indent="0" lvl="0"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1pPr>
            <a:lvl2pPr indent="0" lvl="1"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2pPr>
            <a:lvl3pPr indent="0" lvl="2"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3pPr>
            <a:lvl4pPr indent="0" lvl="3"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4pPr>
            <a:lvl5pPr indent="0" lvl="4"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5pPr>
            <a:lvl6pPr indent="0" lvl="5"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6pPr>
            <a:lvl7pPr indent="0" lvl="6"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7pPr>
            <a:lvl8pPr indent="0" lvl="7"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8pPr>
            <a:lvl9pPr indent="0" lvl="8" marL="0" marR="0" rtl="0" algn="r">
              <a:lnSpc>
                <a:spcPct val="93000"/>
              </a:lnSpc>
              <a:spcBef>
                <a:spcPts val="0"/>
              </a:spcBef>
              <a:spcAft>
                <a:spcPts val="0"/>
              </a:spcAft>
              <a:buClr>
                <a:srgbClr val="FFFFFF"/>
              </a:buClr>
              <a:buSzPts val="300"/>
              <a:buFont typeface="Arial"/>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1">
  <p:cSld name="Caption">
    <p:spTree>
      <p:nvGrpSpPr>
        <p:cNvPr id="140" name="Shape 140"/>
        <p:cNvGrpSpPr/>
        <p:nvPr/>
      </p:nvGrpSpPr>
      <p:grpSpPr>
        <a:xfrm>
          <a:off x="0" y="0"/>
          <a:ext cx="0" cy="0"/>
          <a:chOff x="0" y="0"/>
          <a:chExt cx="0" cy="0"/>
        </a:xfrm>
      </p:grpSpPr>
      <p:grpSp>
        <p:nvGrpSpPr>
          <p:cNvPr id="141" name="Google Shape;141;p14"/>
          <p:cNvGrpSpPr/>
          <p:nvPr/>
        </p:nvGrpSpPr>
        <p:grpSpPr>
          <a:xfrm>
            <a:off x="-6266" y="4933385"/>
            <a:ext cx="9150270" cy="3100651"/>
            <a:chOff x="-6266" y="4933385"/>
            <a:chExt cx="9150270" cy="3100651"/>
          </a:xfrm>
        </p:grpSpPr>
        <p:sp>
          <p:nvSpPr>
            <p:cNvPr id="142" name="Google Shape;142;p14"/>
            <p:cNvSpPr/>
            <p:nvPr/>
          </p:nvSpPr>
          <p:spPr>
            <a:xfrm>
              <a:off x="-7" y="5537200"/>
              <a:ext cx="9144009" cy="1574770"/>
            </a:xfrm>
            <a:custGeom>
              <a:rect b="b" l="l" r="r" t="t"/>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372"/>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4"/>
            <p:cNvSpPr/>
            <p:nvPr/>
          </p:nvSpPr>
          <p:spPr>
            <a:xfrm flipH="1" rot="5400000">
              <a:off x="3018542" y="1908577"/>
              <a:ext cx="3100651" cy="9150267"/>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431"/>
                  </a:srgbClr>
                </a:gs>
                <a:gs pos="41000">
                  <a:srgbClr val="003171">
                    <a:alpha val="78431"/>
                  </a:srgbClr>
                </a:gs>
                <a:gs pos="100000">
                  <a:srgbClr val="003171">
                    <a:alpha val="78431"/>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4"/>
            <p:cNvSpPr/>
            <p:nvPr/>
          </p:nvSpPr>
          <p:spPr>
            <a:xfrm>
              <a:off x="-7" y="5740400"/>
              <a:ext cx="9144011" cy="1574770"/>
            </a:xfrm>
            <a:custGeom>
              <a:rect b="b" l="l" r="r" t="t"/>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568"/>
                  </a:srgbClr>
                </a:gs>
                <a:gs pos="100000">
                  <a:srgbClr val="003171">
                    <a:alpha val="81568"/>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5" name="Google Shape;145;p14"/>
          <p:cNvSpPr txBox="1"/>
          <p:nvPr>
            <p:ph idx="1" type="body"/>
          </p:nvPr>
        </p:nvSpPr>
        <p:spPr>
          <a:xfrm>
            <a:off x="1792288" y="5367337"/>
            <a:ext cx="5486400" cy="804900"/>
          </a:xfrm>
          <a:prstGeom prst="rect">
            <a:avLst/>
          </a:prstGeom>
          <a:noFill/>
          <a:ln>
            <a:noFill/>
          </a:ln>
        </p:spPr>
        <p:txBody>
          <a:bodyPr anchorCtr="0" anchor="ctr" bIns="91425" lIns="91425" spcFirstLastPara="1" rIns="91425" wrap="square" tIns="91425">
            <a:normAutofit/>
          </a:bodyPr>
          <a:lstStyle>
            <a:lvl1pPr indent="-228600" lvl="0" marL="457200" rtl="0" algn="ctr">
              <a:lnSpc>
                <a:spcPct val="100000"/>
              </a:lnSpc>
              <a:spcBef>
                <a:spcPts val="0"/>
              </a:spcBef>
              <a:spcAft>
                <a:spcPts val="0"/>
              </a:spcAft>
              <a:buSzPts val="2400"/>
              <a:buNone/>
              <a:defRPr sz="2400"/>
            </a:lvl1pPr>
            <a:lvl2pPr indent="-342900" lvl="1" marL="914400" rtl="0" algn="l">
              <a:lnSpc>
                <a:spcPct val="100000"/>
              </a:lnSpc>
              <a:spcBef>
                <a:spcPts val="560"/>
              </a:spcBef>
              <a:spcAft>
                <a:spcPts val="0"/>
              </a:spcAft>
              <a:buSzPts val="1800"/>
              <a:buChar char="○"/>
              <a:defRPr/>
            </a:lvl2pPr>
            <a:lvl3pPr indent="-342900" lvl="2" marL="1371600" rtl="0" algn="l">
              <a:lnSpc>
                <a:spcPct val="100000"/>
              </a:lnSpc>
              <a:spcBef>
                <a:spcPts val="480"/>
              </a:spcBef>
              <a:spcAft>
                <a:spcPts val="0"/>
              </a:spcAft>
              <a:buSzPts val="1800"/>
              <a:buChar char="■"/>
              <a:defRPr/>
            </a:lvl3pPr>
            <a:lvl4pPr indent="-342900" lvl="3" marL="1828800" rtl="0" algn="l">
              <a:lnSpc>
                <a:spcPct val="100000"/>
              </a:lnSpc>
              <a:spcBef>
                <a:spcPts val="400"/>
              </a:spcBef>
              <a:spcAft>
                <a:spcPts val="0"/>
              </a:spcAft>
              <a:buSzPts val="1800"/>
              <a:buChar char="●"/>
              <a:defRPr/>
            </a:lvl4pPr>
            <a:lvl5pPr indent="-342900" lvl="4" marL="2286000" rtl="0" algn="l">
              <a:lnSpc>
                <a:spcPct val="100000"/>
              </a:lnSpc>
              <a:spcBef>
                <a:spcPts val="400"/>
              </a:spcBef>
              <a:spcAft>
                <a:spcPts val="0"/>
              </a:spcAft>
              <a:buSzPts val="1800"/>
              <a:buChar char="○"/>
              <a:defRPr/>
            </a:lvl5pPr>
            <a:lvl6pPr indent="-342900" lvl="5" marL="2743200" rtl="0" algn="l">
              <a:lnSpc>
                <a:spcPct val="100000"/>
              </a:lnSpc>
              <a:spcBef>
                <a:spcPts val="400"/>
              </a:spcBef>
              <a:spcAft>
                <a:spcPts val="0"/>
              </a:spcAft>
              <a:buSzPts val="1800"/>
              <a:buChar char="■"/>
              <a:defRPr/>
            </a:lvl6pPr>
            <a:lvl7pPr indent="-342900" lvl="6" marL="3200400" rtl="0" algn="l">
              <a:lnSpc>
                <a:spcPct val="100000"/>
              </a:lnSpc>
              <a:spcBef>
                <a:spcPts val="400"/>
              </a:spcBef>
              <a:spcAft>
                <a:spcPts val="0"/>
              </a:spcAft>
              <a:buSzPts val="1800"/>
              <a:buChar char="●"/>
              <a:defRPr/>
            </a:lvl7pPr>
            <a:lvl8pPr indent="-342900" lvl="7" marL="3657600" rtl="0" algn="l">
              <a:lnSpc>
                <a:spcPct val="100000"/>
              </a:lnSpc>
              <a:spcBef>
                <a:spcPts val="400"/>
              </a:spcBef>
              <a:spcAft>
                <a:spcPts val="0"/>
              </a:spcAft>
              <a:buSzPts val="1800"/>
              <a:buChar char="○"/>
              <a:defRPr/>
            </a:lvl8pPr>
            <a:lvl9pPr indent="-342900" lvl="8" marL="4114800" rtl="0" algn="l">
              <a:lnSpc>
                <a:spcPct val="100000"/>
              </a:lnSpc>
              <a:spcBef>
                <a:spcPts val="400"/>
              </a:spcBef>
              <a:spcAft>
                <a:spcPts val="0"/>
              </a:spcAft>
              <a:buSzPts val="1800"/>
              <a:buChar char="■"/>
              <a:defRPr/>
            </a:lvl9pPr>
          </a:lstStyle>
          <a:p/>
        </p:txBody>
      </p:sp>
      <p:sp>
        <p:nvSpPr>
          <p:cNvPr id="146" name="Google Shape;146;p14"/>
          <p:cNvSpPr txBox="1"/>
          <p:nvPr>
            <p:ph idx="12" type="sldNum"/>
          </p:nvPr>
        </p:nvSpPr>
        <p:spPr>
          <a:xfrm>
            <a:off x="8556791" y="6333134"/>
            <a:ext cx="548700" cy="524700"/>
          </a:xfrm>
          <a:prstGeom prst="rect">
            <a:avLst/>
          </a:prstGeom>
          <a:noFill/>
          <a:ln>
            <a:noFill/>
          </a:ln>
        </p:spPr>
        <p:txBody>
          <a:bodyPr anchorCtr="0" anchor="ctr" bIns="91425" lIns="91425" spcFirstLastPara="1" rIns="91425" wrap="square" tIns="91425">
            <a:norm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1">
    <p:spTree>
      <p:nvGrpSpPr>
        <p:cNvPr id="147" name="Shape 147"/>
        <p:cNvGrpSpPr/>
        <p:nvPr/>
      </p:nvGrpSpPr>
      <p:grpSpPr>
        <a:xfrm>
          <a:off x="0" y="0"/>
          <a:ext cx="0" cy="0"/>
          <a:chOff x="0" y="0"/>
          <a:chExt cx="0" cy="0"/>
        </a:xfrm>
      </p:grpSpPr>
      <p:sp>
        <p:nvSpPr>
          <p:cNvPr id="148" name="Google Shape;148;p15"/>
          <p:cNvSpPr txBox="1"/>
          <p:nvPr>
            <p:ph type="title"/>
          </p:nvPr>
        </p:nvSpPr>
        <p:spPr>
          <a:xfrm>
            <a:off x="722312" y="4505325"/>
            <a:ext cx="7772400" cy="1362000"/>
          </a:xfrm>
          <a:prstGeom prst="rect">
            <a:avLst/>
          </a:prstGeom>
          <a:noFill/>
          <a:ln>
            <a:noFill/>
          </a:ln>
        </p:spPr>
        <p:txBody>
          <a:bodyPr anchorCtr="0" anchor="t" bIns="91425" lIns="91425" spcFirstLastPara="1" rIns="91425" wrap="square" tIns="91425">
            <a:normAutofit/>
          </a:bodyPr>
          <a:lstStyle>
            <a:lvl1pPr lvl="0" rtl="0" algn="ctr">
              <a:lnSpc>
                <a:spcPct val="100000"/>
              </a:lnSpc>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149" name="Google Shape;149;p15"/>
          <p:cNvSpPr txBox="1"/>
          <p:nvPr>
            <p:ph idx="1" type="body"/>
          </p:nvPr>
        </p:nvSpPr>
        <p:spPr>
          <a:xfrm>
            <a:off x="722312" y="2906713"/>
            <a:ext cx="7772400" cy="1500300"/>
          </a:xfrm>
          <a:prstGeom prst="rect">
            <a:avLst/>
          </a:prstGeom>
          <a:noFill/>
          <a:ln>
            <a:noFill/>
          </a:ln>
        </p:spPr>
        <p:txBody>
          <a:bodyPr anchorCtr="0" anchor="b" bIns="91425" lIns="91425" spcFirstLastPara="1" rIns="91425" wrap="square" tIns="91425">
            <a:normAutofit/>
          </a:bodyPr>
          <a:lstStyle>
            <a:lvl1pPr indent="-228600" lvl="0" marL="457200" rtl="0" algn="ctr">
              <a:lnSpc>
                <a:spcPct val="100000"/>
              </a:lnSpc>
              <a:spcBef>
                <a:spcPts val="0"/>
              </a:spcBef>
              <a:spcAft>
                <a:spcPts val="0"/>
              </a:spcAft>
              <a:buClr>
                <a:schemeClr val="lt1"/>
              </a:buClr>
              <a:buSzPts val="3200"/>
              <a:buNone/>
              <a:defRPr/>
            </a:lvl1pPr>
            <a:lvl2pPr indent="-228600" lvl="1" marL="914400" rtl="0" algn="l">
              <a:lnSpc>
                <a:spcPct val="100000"/>
              </a:lnSpc>
              <a:spcBef>
                <a:spcPts val="0"/>
              </a:spcBef>
              <a:spcAft>
                <a:spcPts val="0"/>
              </a:spcAft>
              <a:buClr>
                <a:schemeClr val="lt1"/>
              </a:buClr>
              <a:buSzPts val="2800"/>
              <a:buNone/>
              <a:defRPr/>
            </a:lvl2pPr>
            <a:lvl3pPr indent="-228600" lvl="2" marL="1371600" rtl="0" algn="l">
              <a:lnSpc>
                <a:spcPct val="100000"/>
              </a:lnSpc>
              <a:spcBef>
                <a:spcPts val="0"/>
              </a:spcBef>
              <a:spcAft>
                <a:spcPts val="0"/>
              </a:spcAft>
              <a:buClr>
                <a:schemeClr val="lt1"/>
              </a:buClr>
              <a:buSzPts val="2400"/>
              <a:buNone/>
              <a:defRPr/>
            </a:lvl3pPr>
            <a:lvl4pPr indent="-228600" lvl="3" marL="1828800" rtl="0" algn="l">
              <a:lnSpc>
                <a:spcPct val="100000"/>
              </a:lnSpc>
              <a:spcBef>
                <a:spcPts val="0"/>
              </a:spcBef>
              <a:spcAft>
                <a:spcPts val="0"/>
              </a:spcAft>
              <a:buClr>
                <a:schemeClr val="lt1"/>
              </a:buClr>
              <a:buSzPts val="2000"/>
              <a:buNone/>
              <a:defRPr/>
            </a:lvl4pPr>
            <a:lvl5pPr indent="-228600" lvl="4" marL="2286000" rtl="0" algn="l">
              <a:lnSpc>
                <a:spcPct val="100000"/>
              </a:lnSpc>
              <a:spcBef>
                <a:spcPts val="0"/>
              </a:spcBef>
              <a:spcAft>
                <a:spcPts val="0"/>
              </a:spcAft>
              <a:buClr>
                <a:schemeClr val="lt1"/>
              </a:buClr>
              <a:buSzPts val="2000"/>
              <a:buNone/>
              <a:defRPr/>
            </a:lvl5pPr>
            <a:lvl6pPr indent="-228600" lvl="5" marL="2743200" rtl="0" algn="l">
              <a:lnSpc>
                <a:spcPct val="100000"/>
              </a:lnSpc>
              <a:spcBef>
                <a:spcPts val="0"/>
              </a:spcBef>
              <a:spcAft>
                <a:spcPts val="0"/>
              </a:spcAft>
              <a:buClr>
                <a:schemeClr val="lt1"/>
              </a:buClr>
              <a:buSzPts val="2000"/>
              <a:buNone/>
              <a:defRPr/>
            </a:lvl6pPr>
            <a:lvl7pPr indent="-228600" lvl="6" marL="3200400" rtl="0" algn="l">
              <a:lnSpc>
                <a:spcPct val="100000"/>
              </a:lnSpc>
              <a:spcBef>
                <a:spcPts val="0"/>
              </a:spcBef>
              <a:spcAft>
                <a:spcPts val="0"/>
              </a:spcAft>
              <a:buClr>
                <a:schemeClr val="lt1"/>
              </a:buClr>
              <a:buSzPts val="2000"/>
              <a:buNone/>
              <a:defRPr/>
            </a:lvl7pPr>
            <a:lvl8pPr indent="-228600" lvl="7" marL="3657600" rtl="0" algn="l">
              <a:lnSpc>
                <a:spcPct val="100000"/>
              </a:lnSpc>
              <a:spcBef>
                <a:spcPts val="0"/>
              </a:spcBef>
              <a:spcAft>
                <a:spcPts val="0"/>
              </a:spcAft>
              <a:buClr>
                <a:schemeClr val="lt1"/>
              </a:buClr>
              <a:buSzPts val="2000"/>
              <a:buNone/>
              <a:defRPr/>
            </a:lvl8pPr>
            <a:lvl9pPr indent="-228600" lvl="8" marL="4114800" rtl="0" algn="l">
              <a:lnSpc>
                <a:spcPct val="100000"/>
              </a:lnSpc>
              <a:spcBef>
                <a:spcPts val="0"/>
              </a:spcBef>
              <a:spcAft>
                <a:spcPts val="0"/>
              </a:spcAft>
              <a:buClr>
                <a:schemeClr val="lt1"/>
              </a:buClr>
              <a:buSzPts val="20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grpSp>
        <p:nvGrpSpPr>
          <p:cNvPr id="24" name="Google Shape;24;p3"/>
          <p:cNvGrpSpPr/>
          <p:nvPr/>
        </p:nvGrpSpPr>
        <p:grpSpPr>
          <a:xfrm>
            <a:off x="4406400" y="0"/>
            <a:ext cx="4737600" cy="6857248"/>
            <a:chOff x="4406400" y="0"/>
            <a:chExt cx="4737600" cy="5143065"/>
          </a:xfrm>
        </p:grpSpPr>
        <p:sp>
          <p:nvSpPr>
            <p:cNvPr id="25" name="Google Shape;25;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 name="Google Shape;43;p3"/>
          <p:cNvSpPr txBox="1"/>
          <p:nvPr>
            <p:ph type="title"/>
          </p:nvPr>
        </p:nvSpPr>
        <p:spPr>
          <a:xfrm>
            <a:off x="823850" y="2737333"/>
            <a:ext cx="4587000" cy="15315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4" name="Google Shape;44;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5" name="Shape 45"/>
        <p:cNvGrpSpPr/>
        <p:nvPr/>
      </p:nvGrpSpPr>
      <p:grpSpPr>
        <a:xfrm>
          <a:off x="0" y="0"/>
          <a:ext cx="0" cy="0"/>
          <a:chOff x="0" y="0"/>
          <a:chExt cx="0" cy="0"/>
        </a:xfrm>
      </p:grpSpPr>
      <p:grpSp>
        <p:nvGrpSpPr>
          <p:cNvPr id="46" name="Google Shape;46;p4"/>
          <p:cNvGrpSpPr/>
          <p:nvPr/>
        </p:nvGrpSpPr>
        <p:grpSpPr>
          <a:xfrm>
            <a:off x="0" y="507989"/>
            <a:ext cx="1037850" cy="1355016"/>
            <a:chOff x="0" y="381001"/>
            <a:chExt cx="1037850" cy="1016287"/>
          </a:xfrm>
        </p:grpSpPr>
        <p:sp>
          <p:nvSpPr>
            <p:cNvPr id="47" name="Google Shape;47;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9" name="Google Shape;49;p4"/>
          <p:cNvSpPr txBox="1"/>
          <p:nvPr>
            <p:ph type="title"/>
          </p:nvPr>
        </p:nvSpPr>
        <p:spPr>
          <a:xfrm>
            <a:off x="1297500" y="525000"/>
            <a:ext cx="7038900" cy="12189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0" name="Google Shape;50;p4"/>
          <p:cNvSpPr txBox="1"/>
          <p:nvPr>
            <p:ph idx="1" type="body"/>
          </p:nvPr>
        </p:nvSpPr>
        <p:spPr>
          <a:xfrm>
            <a:off x="1297500" y="2090067"/>
            <a:ext cx="7038900" cy="38817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1" name="Google Shape;51;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52" name="Shape 52"/>
        <p:cNvGrpSpPr/>
        <p:nvPr/>
      </p:nvGrpSpPr>
      <p:grpSpPr>
        <a:xfrm>
          <a:off x="0" y="0"/>
          <a:ext cx="0" cy="0"/>
          <a:chOff x="0" y="0"/>
          <a:chExt cx="0" cy="0"/>
        </a:xfrm>
      </p:grpSpPr>
      <p:grpSp>
        <p:nvGrpSpPr>
          <p:cNvPr id="53" name="Google Shape;53;p5"/>
          <p:cNvGrpSpPr/>
          <p:nvPr/>
        </p:nvGrpSpPr>
        <p:grpSpPr>
          <a:xfrm>
            <a:off x="0" y="507989"/>
            <a:ext cx="1037850" cy="1355016"/>
            <a:chOff x="0" y="381001"/>
            <a:chExt cx="1037850" cy="1016287"/>
          </a:xfrm>
        </p:grpSpPr>
        <p:sp>
          <p:nvSpPr>
            <p:cNvPr id="54" name="Google Shape;54;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5"/>
          <p:cNvSpPr txBox="1"/>
          <p:nvPr>
            <p:ph type="title"/>
          </p:nvPr>
        </p:nvSpPr>
        <p:spPr>
          <a:xfrm>
            <a:off x="1297500" y="525000"/>
            <a:ext cx="7038900" cy="12189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7" name="Google Shape;57;p5"/>
          <p:cNvSpPr txBox="1"/>
          <p:nvPr>
            <p:ph idx="1" type="body"/>
          </p:nvPr>
        </p:nvSpPr>
        <p:spPr>
          <a:xfrm>
            <a:off x="1297500" y="2090067"/>
            <a:ext cx="3403200" cy="38817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8" name="Google Shape;58;p5"/>
          <p:cNvSpPr txBox="1"/>
          <p:nvPr>
            <p:ph idx="2" type="body"/>
          </p:nvPr>
        </p:nvSpPr>
        <p:spPr>
          <a:xfrm>
            <a:off x="4933221" y="2090067"/>
            <a:ext cx="3403200" cy="38817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9" name="Google Shape;59;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grpSp>
        <p:nvGrpSpPr>
          <p:cNvPr id="61" name="Google Shape;61;p6"/>
          <p:cNvGrpSpPr/>
          <p:nvPr/>
        </p:nvGrpSpPr>
        <p:grpSpPr>
          <a:xfrm>
            <a:off x="0" y="507989"/>
            <a:ext cx="1037850" cy="1355016"/>
            <a:chOff x="0" y="381001"/>
            <a:chExt cx="1037850" cy="1016287"/>
          </a:xfrm>
        </p:grpSpPr>
        <p:sp>
          <p:nvSpPr>
            <p:cNvPr id="62" name="Google Shape;62;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4" name="Google Shape;64;p6"/>
          <p:cNvSpPr txBox="1"/>
          <p:nvPr>
            <p:ph type="title"/>
          </p:nvPr>
        </p:nvSpPr>
        <p:spPr>
          <a:xfrm>
            <a:off x="1297500" y="525000"/>
            <a:ext cx="7038900" cy="12189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5" name="Google Shape;65;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6" name="Shape 66"/>
        <p:cNvGrpSpPr/>
        <p:nvPr/>
      </p:nvGrpSpPr>
      <p:grpSpPr>
        <a:xfrm>
          <a:off x="0" y="0"/>
          <a:ext cx="0" cy="0"/>
          <a:chOff x="0" y="0"/>
          <a:chExt cx="0" cy="0"/>
        </a:xfrm>
      </p:grpSpPr>
      <p:grpSp>
        <p:nvGrpSpPr>
          <p:cNvPr id="67" name="Google Shape;67;p7"/>
          <p:cNvGrpSpPr/>
          <p:nvPr/>
        </p:nvGrpSpPr>
        <p:grpSpPr>
          <a:xfrm>
            <a:off x="0" y="507989"/>
            <a:ext cx="1037850" cy="1355016"/>
            <a:chOff x="0" y="381001"/>
            <a:chExt cx="1037850" cy="1016287"/>
          </a:xfrm>
        </p:grpSpPr>
        <p:sp>
          <p:nvSpPr>
            <p:cNvPr id="68" name="Google Shape;68;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0" name="Google Shape;70;p7"/>
          <p:cNvSpPr txBox="1"/>
          <p:nvPr>
            <p:ph type="title"/>
          </p:nvPr>
        </p:nvSpPr>
        <p:spPr>
          <a:xfrm>
            <a:off x="1297500" y="525000"/>
            <a:ext cx="3798900" cy="19908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1" name="Google Shape;71;p7"/>
          <p:cNvSpPr txBox="1"/>
          <p:nvPr>
            <p:ph idx="1" type="body"/>
          </p:nvPr>
        </p:nvSpPr>
        <p:spPr>
          <a:xfrm>
            <a:off x="1297500" y="2630067"/>
            <a:ext cx="3798900" cy="322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2" name="Google Shape;72;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3" name="Shape 73"/>
        <p:cNvGrpSpPr/>
        <p:nvPr/>
      </p:nvGrpSpPr>
      <p:grpSpPr>
        <a:xfrm>
          <a:off x="0" y="0"/>
          <a:ext cx="0" cy="0"/>
          <a:chOff x="0" y="0"/>
          <a:chExt cx="0" cy="0"/>
        </a:xfrm>
      </p:grpSpPr>
      <p:grpSp>
        <p:nvGrpSpPr>
          <p:cNvPr id="74" name="Google Shape;74;p8"/>
          <p:cNvGrpSpPr/>
          <p:nvPr/>
        </p:nvGrpSpPr>
        <p:grpSpPr>
          <a:xfrm>
            <a:off x="4406400" y="0"/>
            <a:ext cx="4737600" cy="6857829"/>
            <a:chOff x="4406400" y="0"/>
            <a:chExt cx="4737600" cy="5143500"/>
          </a:xfrm>
        </p:grpSpPr>
        <p:sp>
          <p:nvSpPr>
            <p:cNvPr id="75" name="Google Shape;75;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823850" y="1155700"/>
            <a:ext cx="4587000" cy="4694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4" name="Google Shape;9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5" name="Shape 95"/>
        <p:cNvGrpSpPr/>
        <p:nvPr/>
      </p:nvGrpSpPr>
      <p:grpSpPr>
        <a:xfrm>
          <a:off x="0" y="0"/>
          <a:ext cx="0" cy="0"/>
          <a:chOff x="0" y="0"/>
          <a:chExt cx="0" cy="0"/>
        </a:xfrm>
      </p:grpSpPr>
      <p:grpSp>
        <p:nvGrpSpPr>
          <p:cNvPr id="96" name="Google Shape;96;p9"/>
          <p:cNvGrpSpPr/>
          <p:nvPr/>
        </p:nvGrpSpPr>
        <p:grpSpPr>
          <a:xfrm>
            <a:off x="0" y="507989"/>
            <a:ext cx="1037850" cy="1355016"/>
            <a:chOff x="0" y="381001"/>
            <a:chExt cx="1037850" cy="1016287"/>
          </a:xfrm>
        </p:grpSpPr>
        <p:sp>
          <p:nvSpPr>
            <p:cNvPr id="97" name="Google Shape;97;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9" name="Google Shape;99;p9"/>
          <p:cNvSpPr txBox="1"/>
          <p:nvPr>
            <p:ph type="title"/>
          </p:nvPr>
        </p:nvSpPr>
        <p:spPr>
          <a:xfrm>
            <a:off x="1297500" y="2211100"/>
            <a:ext cx="3036300" cy="23355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00" name="Google Shape;100;p9"/>
          <p:cNvSpPr txBox="1"/>
          <p:nvPr>
            <p:ph idx="1" type="subTitle"/>
          </p:nvPr>
        </p:nvSpPr>
        <p:spPr>
          <a:xfrm>
            <a:off x="1297500" y="4717333"/>
            <a:ext cx="3036300" cy="674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01" name="Google Shape;101;p9"/>
          <p:cNvSpPr txBox="1"/>
          <p:nvPr>
            <p:ph idx="2" type="body"/>
          </p:nvPr>
        </p:nvSpPr>
        <p:spPr>
          <a:xfrm>
            <a:off x="4648200" y="2262133"/>
            <a:ext cx="3676800" cy="3129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3" name="Shape 103"/>
        <p:cNvGrpSpPr/>
        <p:nvPr/>
      </p:nvGrpSpPr>
      <p:grpSpPr>
        <a:xfrm>
          <a:off x="0" y="0"/>
          <a:ext cx="0" cy="0"/>
          <a:chOff x="0" y="0"/>
          <a:chExt cx="0" cy="0"/>
        </a:xfrm>
      </p:grpSpPr>
      <p:grpSp>
        <p:nvGrpSpPr>
          <p:cNvPr id="104" name="Google Shape;104;p10"/>
          <p:cNvGrpSpPr/>
          <p:nvPr/>
        </p:nvGrpSpPr>
        <p:grpSpPr>
          <a:xfrm>
            <a:off x="0" y="5504636"/>
            <a:ext cx="698925" cy="912853"/>
            <a:chOff x="0" y="3785672"/>
            <a:chExt cx="698925" cy="684657"/>
          </a:xfrm>
        </p:grpSpPr>
        <p:sp>
          <p:nvSpPr>
            <p:cNvPr id="105" name="Google Shape;105;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 name="Google Shape;107;p10"/>
          <p:cNvSpPr txBox="1"/>
          <p:nvPr>
            <p:ph idx="1" type="body"/>
          </p:nvPr>
        </p:nvSpPr>
        <p:spPr>
          <a:xfrm>
            <a:off x="812725" y="5740500"/>
            <a:ext cx="6936000" cy="6984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11" name="Google Shape;11;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12" name="Google Shape;12;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6"/>
          <p:cNvSpPr txBox="1"/>
          <p:nvPr>
            <p:ph idx="4294967295" type="title"/>
          </p:nvPr>
        </p:nvSpPr>
        <p:spPr>
          <a:xfrm>
            <a:off x="1227750" y="2002874"/>
            <a:ext cx="7542300" cy="16497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lt1"/>
              </a:buClr>
              <a:buSzPts val="1000"/>
              <a:buFont typeface="Arial"/>
              <a:buNone/>
            </a:pPr>
            <a:r>
              <a:rPr b="1" lang="en-US" sz="4000"/>
              <a:t>        </a:t>
            </a:r>
            <a:r>
              <a:rPr b="1" i="0" lang="en-US" sz="4000" u="none" cap="none" strike="noStrike"/>
              <a:t>IDEA-B Funding </a:t>
            </a:r>
            <a:br>
              <a:rPr b="1" i="0" lang="en-US" sz="4000" u="none" cap="none" strike="noStrike"/>
            </a:br>
            <a:r>
              <a:rPr b="1" i="0" lang="en-US" sz="4000" u="none" cap="none" strike="noStrike"/>
              <a:t>         Public Meeting</a:t>
            </a:r>
            <a:endParaRPr b="1"/>
          </a:p>
        </p:txBody>
      </p:sp>
      <p:sp>
        <p:nvSpPr>
          <p:cNvPr id="156" name="Google Shape;156;p16"/>
          <p:cNvSpPr txBox="1"/>
          <p:nvPr/>
        </p:nvSpPr>
        <p:spPr>
          <a:xfrm>
            <a:off x="1005250" y="4136825"/>
            <a:ext cx="6858000" cy="1156800"/>
          </a:xfrm>
          <a:prstGeom prst="rect">
            <a:avLst/>
          </a:prstGeom>
          <a:noFill/>
          <a:ln>
            <a:noFill/>
          </a:ln>
        </p:spPr>
        <p:txBody>
          <a:bodyPr anchorCtr="0" anchor="t" bIns="45700" lIns="91425" spcFirstLastPara="1" rIns="91425" wrap="square" tIns="91425">
            <a:noAutofit/>
          </a:bodyPr>
          <a:lstStyle/>
          <a:p>
            <a:pPr indent="0" lvl="0" marL="0" marR="0" rtl="0" algn="r">
              <a:lnSpc>
                <a:spcPct val="100000"/>
              </a:lnSpc>
              <a:spcBef>
                <a:spcPts val="0"/>
              </a:spcBef>
              <a:spcAft>
                <a:spcPts val="0"/>
              </a:spcAft>
              <a:buClr>
                <a:schemeClr val="lt1"/>
              </a:buClr>
              <a:buSzPts val="450"/>
              <a:buFont typeface="Arial"/>
              <a:buNone/>
            </a:pPr>
            <a:r>
              <a:rPr i="0" lang="en-US" sz="1800" u="none" cap="none" strike="noStrike">
                <a:solidFill>
                  <a:schemeClr val="lt1"/>
                </a:solidFill>
                <a:latin typeface="Montserrat"/>
                <a:ea typeface="Montserrat"/>
                <a:cs typeface="Montserrat"/>
                <a:sym typeface="Montserrat"/>
              </a:rPr>
              <a:t>Rootstown Local School District</a:t>
            </a:r>
            <a:endParaRPr>
              <a:solidFill>
                <a:schemeClr val="lt1"/>
              </a:solidFill>
              <a:latin typeface="Montserrat"/>
              <a:ea typeface="Montserrat"/>
              <a:cs typeface="Montserrat"/>
              <a:sym typeface="Montserrat"/>
            </a:endParaRPr>
          </a:p>
          <a:p>
            <a:pPr indent="0" lvl="0" marL="0" marR="0" rtl="0" algn="r">
              <a:lnSpc>
                <a:spcPct val="100000"/>
              </a:lnSpc>
              <a:spcBef>
                <a:spcPts val="0"/>
              </a:spcBef>
              <a:spcAft>
                <a:spcPts val="0"/>
              </a:spcAft>
              <a:buClr>
                <a:schemeClr val="lt1"/>
              </a:buClr>
              <a:buSzPts val="450"/>
              <a:buFont typeface="Arial"/>
              <a:buNone/>
            </a:pPr>
            <a:r>
              <a:rPr i="0" lang="en-US" sz="1800" u="none" cap="none" strike="noStrike">
                <a:solidFill>
                  <a:schemeClr val="lt1"/>
                </a:solidFill>
                <a:latin typeface="Montserrat"/>
                <a:ea typeface="Montserrat"/>
                <a:cs typeface="Montserrat"/>
                <a:sym typeface="Montserrat"/>
              </a:rPr>
              <a:t>April 1</a:t>
            </a:r>
            <a:r>
              <a:rPr lang="en-US" sz="1800">
                <a:solidFill>
                  <a:schemeClr val="lt1"/>
                </a:solidFill>
                <a:latin typeface="Montserrat"/>
                <a:ea typeface="Montserrat"/>
                <a:cs typeface="Montserrat"/>
                <a:sym typeface="Montserrat"/>
              </a:rPr>
              <a:t>7, 2023</a:t>
            </a:r>
            <a:endParaRPr sz="1800">
              <a:solidFill>
                <a:schemeClr val="lt1"/>
              </a:solidFill>
              <a:latin typeface="Montserrat"/>
              <a:ea typeface="Montserrat"/>
              <a:cs typeface="Montserrat"/>
              <a:sym typeface="Montserrat"/>
            </a:endParaRPr>
          </a:p>
          <a:p>
            <a:pPr indent="0" lvl="0" marL="0" marR="0" rtl="0" algn="r">
              <a:lnSpc>
                <a:spcPct val="100000"/>
              </a:lnSpc>
              <a:spcBef>
                <a:spcPts val="0"/>
              </a:spcBef>
              <a:spcAft>
                <a:spcPts val="0"/>
              </a:spcAft>
              <a:buClr>
                <a:schemeClr val="lt1"/>
              </a:buClr>
              <a:buSzPts val="450"/>
              <a:buFont typeface="Arial"/>
              <a:buNone/>
            </a:pPr>
            <a:r>
              <a:rPr i="0" lang="en-US" sz="1800" u="none" cap="none" strike="noStrike">
                <a:solidFill>
                  <a:schemeClr val="lt1"/>
                </a:solidFill>
                <a:latin typeface="Montserrat"/>
                <a:ea typeface="Montserrat"/>
                <a:cs typeface="Montserrat"/>
                <a:sym typeface="Montserrat"/>
              </a:rPr>
              <a:t>Rootstown High School Cafeteria</a:t>
            </a:r>
            <a:endParaRPr>
              <a:solidFill>
                <a:schemeClr val="lt1"/>
              </a:solidFill>
              <a:latin typeface="Montserrat"/>
              <a:ea typeface="Montserrat"/>
              <a:cs typeface="Montserrat"/>
              <a:sym typeface="Montserrat"/>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5"/>
          <p:cNvSpPr txBox="1"/>
          <p:nvPr>
            <p:ph type="title"/>
          </p:nvPr>
        </p:nvSpPr>
        <p:spPr>
          <a:xfrm>
            <a:off x="457200" y="228600"/>
            <a:ext cx="8229600" cy="1905000"/>
          </a:xfrm>
          <a:prstGeom prst="rect">
            <a:avLst/>
          </a:prstGeom>
          <a:solidFill>
            <a:srgbClr val="27849D"/>
          </a:solid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000"/>
              <a:buNone/>
            </a:pPr>
            <a:r>
              <a:rPr b="1" lang="en-US" sz="3500"/>
              <a:t>Principle 3:</a:t>
            </a:r>
            <a:endParaRPr b="1" sz="3500"/>
          </a:p>
          <a:p>
            <a:pPr indent="0" lvl="0" marL="0" rtl="0" algn="ctr">
              <a:lnSpc>
                <a:spcPct val="100000"/>
              </a:lnSpc>
              <a:spcBef>
                <a:spcPts val="0"/>
              </a:spcBef>
              <a:spcAft>
                <a:spcPts val="0"/>
              </a:spcAft>
              <a:buSzPts val="4000"/>
              <a:buNone/>
            </a:pPr>
            <a:r>
              <a:rPr b="1" lang="en-US" sz="3500"/>
              <a:t>Free Appropriate Public Education (FAPE)</a:t>
            </a:r>
            <a:endParaRPr b="1" sz="3500"/>
          </a:p>
        </p:txBody>
      </p:sp>
      <p:sp>
        <p:nvSpPr>
          <p:cNvPr id="214" name="Google Shape;214;p25"/>
          <p:cNvSpPr txBox="1"/>
          <p:nvPr>
            <p:ph idx="1" type="body"/>
          </p:nvPr>
        </p:nvSpPr>
        <p:spPr>
          <a:xfrm>
            <a:off x="533400" y="2057400"/>
            <a:ext cx="8153400" cy="4441789"/>
          </a:xfrm>
          <a:prstGeom prst="rect">
            <a:avLst/>
          </a:prstGeom>
          <a:noFill/>
          <a:ln>
            <a:noFill/>
          </a:ln>
        </p:spPr>
        <p:txBody>
          <a:bodyPr anchorCtr="0" anchor="t" bIns="91425" lIns="91425" spcFirstLastPara="1" rIns="91425" wrap="square" tIns="91425">
            <a:normAutofit/>
          </a:bodyPr>
          <a:lstStyle/>
          <a:p>
            <a:pPr indent="-254000" lvl="0" marL="457200" rtl="0" algn="l">
              <a:lnSpc>
                <a:spcPct val="100000"/>
              </a:lnSpc>
              <a:spcBef>
                <a:spcPts val="0"/>
              </a:spcBef>
              <a:spcAft>
                <a:spcPts val="0"/>
              </a:spcAft>
              <a:buSzPts val="3200"/>
              <a:buFont typeface="Arial"/>
              <a:buNone/>
            </a:pPr>
            <a:r>
              <a:t/>
            </a:r>
            <a:endParaRPr/>
          </a:p>
          <a:p>
            <a:pPr indent="-457200" lvl="1" marL="457200" rtl="0" algn="l">
              <a:lnSpc>
                <a:spcPct val="100000"/>
              </a:lnSpc>
              <a:spcBef>
                <a:spcPts val="1800"/>
              </a:spcBef>
              <a:spcAft>
                <a:spcPts val="0"/>
              </a:spcAft>
              <a:buSzPts val="2600"/>
              <a:buFont typeface="Arial"/>
              <a:buChar char="•"/>
            </a:pPr>
            <a:r>
              <a:rPr lang="en-US" sz="2600">
                <a:latin typeface="Quattrocento Sans"/>
                <a:ea typeface="Quattrocento Sans"/>
                <a:cs typeface="Quattrocento Sans"/>
                <a:sym typeface="Quattrocento Sans"/>
              </a:rPr>
              <a:t>Special education and related services</a:t>
            </a:r>
            <a:endParaRPr sz="2600">
              <a:latin typeface="Quattrocento Sans"/>
              <a:ea typeface="Quattrocento Sans"/>
              <a:cs typeface="Quattrocento Sans"/>
              <a:sym typeface="Quattrocento Sans"/>
            </a:endParaRPr>
          </a:p>
          <a:p>
            <a:pPr indent="-457200" lvl="1" marL="457200" rtl="0" algn="l">
              <a:lnSpc>
                <a:spcPct val="100000"/>
              </a:lnSpc>
              <a:spcBef>
                <a:spcPts val="1800"/>
              </a:spcBef>
              <a:spcAft>
                <a:spcPts val="0"/>
              </a:spcAft>
              <a:buSzPts val="2600"/>
              <a:buFont typeface="Arial"/>
              <a:buChar char="•"/>
            </a:pPr>
            <a:r>
              <a:rPr lang="en-US" sz="2600">
                <a:latin typeface="Quattrocento Sans"/>
                <a:ea typeface="Quattrocento Sans"/>
                <a:cs typeface="Quattrocento Sans"/>
                <a:sym typeface="Quattrocento Sans"/>
              </a:rPr>
              <a:t>Provided at public expense</a:t>
            </a:r>
            <a:endParaRPr sz="2600">
              <a:latin typeface="Quattrocento Sans"/>
              <a:ea typeface="Quattrocento Sans"/>
              <a:cs typeface="Quattrocento Sans"/>
              <a:sym typeface="Quattrocento Sans"/>
            </a:endParaRPr>
          </a:p>
          <a:p>
            <a:pPr indent="-457200" lvl="1" marL="457200" rtl="0" algn="l">
              <a:lnSpc>
                <a:spcPct val="100000"/>
              </a:lnSpc>
              <a:spcBef>
                <a:spcPts val="1800"/>
              </a:spcBef>
              <a:spcAft>
                <a:spcPts val="0"/>
              </a:spcAft>
              <a:buSzPts val="2600"/>
              <a:buFont typeface="Arial"/>
              <a:buChar char="•"/>
            </a:pPr>
            <a:r>
              <a:rPr lang="en-US" sz="2600">
                <a:latin typeface="Quattrocento Sans"/>
                <a:ea typeface="Quattrocento Sans"/>
                <a:cs typeface="Quattrocento Sans"/>
                <a:sym typeface="Quattrocento Sans"/>
              </a:rPr>
              <a:t>Meet state educational agency standards</a:t>
            </a:r>
            <a:endParaRPr sz="2600">
              <a:latin typeface="Quattrocento Sans"/>
              <a:ea typeface="Quattrocento Sans"/>
              <a:cs typeface="Quattrocento Sans"/>
              <a:sym typeface="Quattrocento Sans"/>
            </a:endParaRPr>
          </a:p>
          <a:p>
            <a:pPr indent="-457200" lvl="1" marL="457200" rtl="0" algn="l">
              <a:lnSpc>
                <a:spcPct val="100000"/>
              </a:lnSpc>
              <a:spcBef>
                <a:spcPts val="1800"/>
              </a:spcBef>
              <a:spcAft>
                <a:spcPts val="0"/>
              </a:spcAft>
              <a:buSzPts val="2600"/>
              <a:buFont typeface="Arial"/>
              <a:buChar char="•"/>
            </a:pPr>
            <a:r>
              <a:rPr lang="en-US" sz="2600">
                <a:latin typeface="Quattrocento Sans"/>
                <a:ea typeface="Quattrocento Sans"/>
                <a:cs typeface="Quattrocento Sans"/>
                <a:sym typeface="Quattrocento Sans"/>
              </a:rPr>
              <a:t>Provided in conformity with the Individualized Education Program (IEP)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6"/>
          <p:cNvSpPr txBox="1"/>
          <p:nvPr>
            <p:ph idx="4294967295" type="title"/>
          </p:nvPr>
        </p:nvSpPr>
        <p:spPr>
          <a:xfrm>
            <a:off x="0" y="274638"/>
            <a:ext cx="8229600" cy="1325562"/>
          </a:xfrm>
          <a:prstGeom prst="rect">
            <a:avLst/>
          </a:prstGeom>
          <a:solidFill>
            <a:srgbClr val="27849D"/>
          </a:solid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500"/>
              <a:buNone/>
            </a:pPr>
            <a:r>
              <a:rPr b="1" lang="en-US" sz="4500"/>
              <a:t>Special Education is:</a:t>
            </a:r>
            <a:endParaRPr b="1"/>
          </a:p>
        </p:txBody>
      </p:sp>
      <p:sp>
        <p:nvSpPr>
          <p:cNvPr id="220" name="Google Shape;220;p26"/>
          <p:cNvSpPr txBox="1"/>
          <p:nvPr/>
        </p:nvSpPr>
        <p:spPr>
          <a:xfrm>
            <a:off x="533400" y="2209800"/>
            <a:ext cx="8229600" cy="1107996"/>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2"/>
              </a:buClr>
              <a:buSzPts val="2600"/>
              <a:buFont typeface="Arial"/>
              <a:buChar char="•"/>
            </a:pPr>
            <a:r>
              <a:rPr b="0" i="0" lang="en-US" sz="2600" u="none" cap="none" strike="noStrike">
                <a:solidFill>
                  <a:schemeClr val="dk2"/>
                </a:solidFill>
                <a:latin typeface="Quattrocento Sans"/>
                <a:ea typeface="Quattrocento Sans"/>
                <a:cs typeface="Quattrocento Sans"/>
                <a:sym typeface="Quattrocento Sans"/>
              </a:rPr>
              <a:t>Specially designed instruction to meet the unique needs of a student with disability</a:t>
            </a:r>
            <a:endParaRPr/>
          </a:p>
          <a:p>
            <a:pPr indent="-196850" lvl="0" marL="28575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26"/>
          <p:cNvSpPr/>
          <p:nvPr/>
        </p:nvSpPr>
        <p:spPr>
          <a:xfrm>
            <a:off x="1295400" y="3200401"/>
            <a:ext cx="7848600" cy="2893100"/>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2"/>
              </a:buClr>
              <a:buSzPts val="2600"/>
              <a:buFont typeface="Arial"/>
              <a:buChar char="•"/>
            </a:pPr>
            <a:r>
              <a:rPr b="0" i="0" lang="en-US" sz="2600" u="none" cap="none" strike="noStrike">
                <a:solidFill>
                  <a:schemeClr val="dk2"/>
                </a:solidFill>
                <a:latin typeface="Quattrocento Sans"/>
                <a:ea typeface="Quattrocento Sans"/>
                <a:cs typeface="Quattrocento Sans"/>
                <a:sym typeface="Quattrocento Sans"/>
              </a:rPr>
              <a:t>Instruction must be made available within a continuum of placements: i.e. classroom, home, hospital</a:t>
            </a:r>
            <a:endParaRPr/>
          </a:p>
          <a:p>
            <a:pPr indent="-292100" lvl="0" marL="457200" marR="0" rtl="0" algn="l">
              <a:lnSpc>
                <a:spcPct val="100000"/>
              </a:lnSpc>
              <a:spcBef>
                <a:spcPts val="0"/>
              </a:spcBef>
              <a:spcAft>
                <a:spcPts val="0"/>
              </a:spcAft>
              <a:buClr>
                <a:srgbClr val="000000"/>
              </a:buClr>
              <a:buSzPts val="2600"/>
              <a:buFont typeface="Arial"/>
              <a:buNone/>
            </a:pPr>
            <a:r>
              <a:t/>
            </a:r>
            <a:endParaRPr b="0" i="0" sz="2600" u="none" cap="none" strike="noStrike">
              <a:solidFill>
                <a:schemeClr val="dk2"/>
              </a:solidFill>
              <a:latin typeface="Quattrocento Sans"/>
              <a:ea typeface="Quattrocento Sans"/>
              <a:cs typeface="Quattrocento Sans"/>
              <a:sym typeface="Quattrocento Sans"/>
            </a:endParaRPr>
          </a:p>
          <a:p>
            <a:pPr indent="-457200" lvl="2" marL="457200" marR="0" rtl="0" algn="l">
              <a:lnSpc>
                <a:spcPct val="100000"/>
              </a:lnSpc>
              <a:spcBef>
                <a:spcPts val="0"/>
              </a:spcBef>
              <a:spcAft>
                <a:spcPts val="0"/>
              </a:spcAft>
              <a:buClr>
                <a:schemeClr val="dk2"/>
              </a:buClr>
              <a:buSzPts val="2600"/>
              <a:buFont typeface="Arial"/>
              <a:buChar char="•"/>
            </a:pPr>
            <a:r>
              <a:rPr b="0" i="0" lang="en-US" sz="2600" u="none" cap="none" strike="noStrike">
                <a:solidFill>
                  <a:schemeClr val="dk2"/>
                </a:solidFill>
                <a:latin typeface="Quattrocento Sans"/>
                <a:ea typeface="Quattrocento Sans"/>
                <a:cs typeface="Quattrocento Sans"/>
                <a:sym typeface="Quattrocento Sans"/>
              </a:rPr>
              <a:t>Includes academic skills, physical and motor skills, language skills, vocational skills, and functional skills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7"/>
          <p:cNvSpPr txBox="1"/>
          <p:nvPr/>
        </p:nvSpPr>
        <p:spPr>
          <a:xfrm>
            <a:off x="457200" y="274637"/>
            <a:ext cx="8229600" cy="1325700"/>
          </a:xfrm>
          <a:prstGeom prst="rect">
            <a:avLst/>
          </a:prstGeom>
          <a:solidFill>
            <a:srgbClr val="27849D"/>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500"/>
              <a:buFont typeface="Palatino"/>
              <a:buNone/>
            </a:pPr>
            <a:r>
              <a:rPr b="1" i="0" lang="en-US" sz="4000" u="none" cap="none" strike="noStrike">
                <a:solidFill>
                  <a:schemeClr val="lt1"/>
                </a:solidFill>
                <a:latin typeface="Montserrat"/>
                <a:ea typeface="Montserrat"/>
                <a:cs typeface="Montserrat"/>
                <a:sym typeface="Montserrat"/>
              </a:rPr>
              <a:t>Non-Exhaustive List of Specific Related Services</a:t>
            </a:r>
            <a:endParaRPr b="1" i="0" sz="4000" u="none" cap="none" strike="noStrike">
              <a:solidFill>
                <a:schemeClr val="lt1"/>
              </a:solidFill>
              <a:latin typeface="Montserrat"/>
              <a:ea typeface="Montserrat"/>
              <a:cs typeface="Montserrat"/>
              <a:sym typeface="Montserrat"/>
            </a:endParaRPr>
          </a:p>
        </p:txBody>
      </p:sp>
      <p:sp>
        <p:nvSpPr>
          <p:cNvPr id="227" name="Google Shape;227;p27"/>
          <p:cNvSpPr txBox="1"/>
          <p:nvPr>
            <p:ph idx="4294967295" type="body"/>
          </p:nvPr>
        </p:nvSpPr>
        <p:spPr>
          <a:xfrm>
            <a:off x="152400" y="1066800"/>
            <a:ext cx="4343400" cy="5432400"/>
          </a:xfrm>
          <a:prstGeom prst="rect">
            <a:avLst/>
          </a:prstGeom>
          <a:noFill/>
          <a:ln>
            <a:noFill/>
          </a:ln>
        </p:spPr>
        <p:txBody>
          <a:bodyPr anchorCtr="0" anchor="ctr" bIns="91425" lIns="91425" spcFirstLastPara="1" rIns="91425" wrap="square" tIns="91425">
            <a:normAutofit/>
          </a:bodyPr>
          <a:lstStyle/>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Assistive Technology</a:t>
            </a:r>
            <a:endParaRPr/>
          </a:p>
          <a:p>
            <a:pPr indent="0" lvl="0" marL="0" rtl="0" algn="l">
              <a:lnSpc>
                <a:spcPct val="100000"/>
              </a:lnSpc>
              <a:spcBef>
                <a:spcPts val="0"/>
              </a:spcBef>
              <a:spcAft>
                <a:spcPts val="0"/>
              </a:spcAft>
              <a:buSzPts val="2000"/>
              <a:buNone/>
            </a:pPr>
            <a:r>
              <a:t/>
            </a:r>
            <a:endParaRPr sz="2000">
              <a:solidFill>
                <a:schemeClr val="dk2"/>
              </a:solidFill>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Counseling and Psychological Services</a:t>
            </a:r>
            <a:endParaRPr/>
          </a:p>
          <a:p>
            <a:pPr indent="0" lvl="0" marL="0" rtl="0" algn="l">
              <a:lnSpc>
                <a:spcPct val="100000"/>
              </a:lnSpc>
              <a:spcBef>
                <a:spcPts val="0"/>
              </a:spcBef>
              <a:spcAft>
                <a:spcPts val="0"/>
              </a:spcAft>
              <a:buSzPts val="2000"/>
              <a:buNone/>
            </a:pPr>
            <a:r>
              <a:t/>
            </a:r>
            <a:endParaRPr sz="2000">
              <a:solidFill>
                <a:schemeClr val="dk2"/>
              </a:solidFill>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Residential Placement</a:t>
            </a:r>
            <a:endParaRPr/>
          </a:p>
          <a:p>
            <a:pPr indent="0" lvl="0" marL="0" rtl="0" algn="l">
              <a:lnSpc>
                <a:spcPct val="100000"/>
              </a:lnSpc>
              <a:spcBef>
                <a:spcPts val="0"/>
              </a:spcBef>
              <a:spcAft>
                <a:spcPts val="0"/>
              </a:spcAft>
              <a:buSzPts val="2000"/>
              <a:buNone/>
            </a:pPr>
            <a:r>
              <a:t/>
            </a:r>
            <a:endParaRPr sz="2000">
              <a:solidFill>
                <a:schemeClr val="dk2"/>
              </a:solidFill>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Social Work Services</a:t>
            </a:r>
            <a:endParaRPr/>
          </a:p>
          <a:p>
            <a:pPr indent="0" lvl="0" marL="0" rtl="0" algn="l">
              <a:lnSpc>
                <a:spcPct val="100000"/>
              </a:lnSpc>
              <a:spcBef>
                <a:spcPts val="0"/>
              </a:spcBef>
              <a:spcAft>
                <a:spcPts val="0"/>
              </a:spcAft>
              <a:buSzPts val="2000"/>
              <a:buNone/>
            </a:pPr>
            <a:r>
              <a:t/>
            </a:r>
            <a:endParaRPr sz="2000">
              <a:solidFill>
                <a:schemeClr val="dk2"/>
              </a:solidFill>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Parent Counseling and Training</a:t>
            </a:r>
            <a:endParaRPr/>
          </a:p>
          <a:p>
            <a:pPr indent="0" lvl="0" marL="0" rtl="0" algn="l">
              <a:lnSpc>
                <a:spcPct val="100000"/>
              </a:lnSpc>
              <a:spcBef>
                <a:spcPts val="0"/>
              </a:spcBef>
              <a:spcAft>
                <a:spcPts val="0"/>
              </a:spcAft>
              <a:buSzPts val="2000"/>
              <a:buNone/>
            </a:pPr>
            <a:r>
              <a:rPr lang="en-US" sz="2000">
                <a:solidFill>
                  <a:schemeClr val="dk2"/>
                </a:solidFill>
                <a:latin typeface="Quattrocento Sans"/>
                <a:ea typeface="Quattrocento Sans"/>
                <a:cs typeface="Quattrocento Sans"/>
                <a:sym typeface="Quattrocento Sans"/>
              </a:rPr>
              <a:t>’</a:t>
            </a:r>
            <a:endParaRPr/>
          </a:p>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Speech Therapy</a:t>
            </a:r>
            <a:endParaRPr/>
          </a:p>
          <a:p>
            <a:pPr indent="0" lvl="0" marL="0" rtl="0" algn="l">
              <a:lnSpc>
                <a:spcPct val="100000"/>
              </a:lnSpc>
              <a:spcBef>
                <a:spcPts val="0"/>
              </a:spcBef>
              <a:spcAft>
                <a:spcPts val="0"/>
              </a:spcAft>
              <a:buSzPts val="2000"/>
              <a:buNone/>
            </a:pPr>
            <a:r>
              <a:t/>
            </a:r>
            <a:endParaRPr sz="2000">
              <a:solidFill>
                <a:schemeClr val="dk2"/>
              </a:solidFill>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000"/>
              <a:buFont typeface="Arial"/>
              <a:buChar char="•"/>
            </a:pPr>
            <a:r>
              <a:rPr lang="en-US" sz="2000">
                <a:solidFill>
                  <a:schemeClr val="dk2"/>
                </a:solidFill>
                <a:latin typeface="Quattrocento Sans"/>
                <a:ea typeface="Quattrocento Sans"/>
                <a:cs typeface="Quattrocento Sans"/>
                <a:sym typeface="Quattrocento Sans"/>
              </a:rPr>
              <a:t>Transportation</a:t>
            </a:r>
            <a:endParaRPr sz="2000">
              <a:solidFill>
                <a:schemeClr val="dk2"/>
              </a:solidFill>
              <a:latin typeface="Quattrocento Sans"/>
              <a:ea typeface="Quattrocento Sans"/>
              <a:cs typeface="Quattrocento Sans"/>
              <a:sym typeface="Quattrocento Sans"/>
            </a:endParaRPr>
          </a:p>
        </p:txBody>
      </p:sp>
      <p:sp>
        <p:nvSpPr>
          <p:cNvPr id="228" name="Google Shape;228;p27"/>
          <p:cNvSpPr txBox="1"/>
          <p:nvPr/>
        </p:nvSpPr>
        <p:spPr>
          <a:xfrm>
            <a:off x="4648200" y="1658990"/>
            <a:ext cx="4038599" cy="4840199"/>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2"/>
              </a:buClr>
              <a:buSzPts val="2000"/>
              <a:buFont typeface="Arial"/>
              <a:buChar char="•"/>
            </a:pPr>
            <a:r>
              <a:rPr b="0" i="0" lang="en-US" sz="2000" u="none" cap="none" strike="noStrike">
                <a:solidFill>
                  <a:schemeClr val="dk2"/>
                </a:solidFill>
                <a:latin typeface="Quattrocento Sans"/>
                <a:ea typeface="Quattrocento Sans"/>
                <a:cs typeface="Quattrocento Sans"/>
                <a:sym typeface="Quattrocento Sans"/>
              </a:rPr>
              <a:t>Physical and Occupation Therapy </a:t>
            </a:r>
            <a:endParaRPr/>
          </a:p>
          <a:p>
            <a:pPr indent="-330200" lvl="0"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2"/>
              </a:solidFill>
              <a:latin typeface="Quattrocento Sans"/>
              <a:ea typeface="Quattrocento Sans"/>
              <a:cs typeface="Quattrocento Sans"/>
              <a:sym typeface="Quattrocento Sans"/>
            </a:endParaRPr>
          </a:p>
          <a:p>
            <a:pPr indent="-457200" lvl="0" marL="457200" marR="0" rtl="0" algn="l">
              <a:lnSpc>
                <a:spcPct val="100000"/>
              </a:lnSpc>
              <a:spcBef>
                <a:spcPts val="0"/>
              </a:spcBef>
              <a:spcAft>
                <a:spcPts val="0"/>
              </a:spcAft>
              <a:buClr>
                <a:schemeClr val="dk2"/>
              </a:buClr>
              <a:buSzPts val="2000"/>
              <a:buFont typeface="Arial"/>
              <a:buChar char="•"/>
            </a:pPr>
            <a:r>
              <a:rPr b="0" i="0" lang="en-US" sz="2000" u="none" cap="none" strike="noStrike">
                <a:solidFill>
                  <a:schemeClr val="dk2"/>
                </a:solidFill>
                <a:latin typeface="Quattrocento Sans"/>
                <a:ea typeface="Quattrocento Sans"/>
                <a:cs typeface="Quattrocento Sans"/>
                <a:sym typeface="Quattrocento Sans"/>
              </a:rPr>
              <a:t>Interpreters</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2"/>
              </a:solidFill>
              <a:latin typeface="Quattrocento Sans"/>
              <a:ea typeface="Quattrocento Sans"/>
              <a:cs typeface="Quattrocento Sans"/>
              <a:sym typeface="Quattrocento Sans"/>
            </a:endParaRPr>
          </a:p>
          <a:p>
            <a:pPr indent="-457200" lvl="0" marL="457200" marR="0" rtl="0" algn="l">
              <a:lnSpc>
                <a:spcPct val="100000"/>
              </a:lnSpc>
              <a:spcBef>
                <a:spcPts val="0"/>
              </a:spcBef>
              <a:spcAft>
                <a:spcPts val="0"/>
              </a:spcAft>
              <a:buClr>
                <a:schemeClr val="dk2"/>
              </a:buClr>
              <a:buSzPts val="2000"/>
              <a:buFont typeface="Arial"/>
              <a:buChar char="•"/>
            </a:pPr>
            <a:r>
              <a:rPr b="0" i="0" lang="en-US" sz="2000" u="none" cap="none" strike="noStrike">
                <a:solidFill>
                  <a:schemeClr val="dk2"/>
                </a:solidFill>
                <a:latin typeface="Quattrocento Sans"/>
                <a:ea typeface="Quattrocento Sans"/>
                <a:cs typeface="Quattrocento Sans"/>
                <a:sym typeface="Quattrocento Sans"/>
              </a:rPr>
              <a:t>School Health Services (excluding complex health services if needed)</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2"/>
              </a:solidFill>
              <a:latin typeface="Quattrocento Sans"/>
              <a:ea typeface="Quattrocento Sans"/>
              <a:cs typeface="Quattrocento Sans"/>
              <a:sym typeface="Quattrocento Sans"/>
            </a:endParaRPr>
          </a:p>
          <a:p>
            <a:pPr indent="-457200" lvl="0" marL="457200" marR="0" rtl="0" algn="l">
              <a:lnSpc>
                <a:spcPct val="100000"/>
              </a:lnSpc>
              <a:spcBef>
                <a:spcPts val="0"/>
              </a:spcBef>
              <a:spcAft>
                <a:spcPts val="0"/>
              </a:spcAft>
              <a:buClr>
                <a:schemeClr val="dk2"/>
              </a:buClr>
              <a:buSzPts val="2000"/>
              <a:buFont typeface="Arial"/>
              <a:buChar char="•"/>
            </a:pPr>
            <a:r>
              <a:rPr b="0" i="0" lang="en-US" sz="2000" u="none" cap="none" strike="noStrike">
                <a:solidFill>
                  <a:schemeClr val="dk2"/>
                </a:solidFill>
                <a:latin typeface="Quattrocento Sans"/>
                <a:ea typeface="Quattrocento Sans"/>
                <a:cs typeface="Quattrocento Sans"/>
                <a:sym typeface="Quattrocento Sans"/>
              </a:rPr>
              <a:t>Surgically implanted medical devices (e.g. Cochlear Implants)</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2"/>
              </a:solidFill>
              <a:latin typeface="Quattrocento Sans"/>
              <a:ea typeface="Quattrocento Sans"/>
              <a:cs typeface="Quattrocento Sans"/>
              <a:sym typeface="Quattrocento Sans"/>
            </a:endParaRPr>
          </a:p>
          <a:p>
            <a:pPr indent="-457200" lvl="0" marL="457200" marR="0" rtl="0" algn="l">
              <a:lnSpc>
                <a:spcPct val="100000"/>
              </a:lnSpc>
              <a:spcBef>
                <a:spcPts val="0"/>
              </a:spcBef>
              <a:spcAft>
                <a:spcPts val="0"/>
              </a:spcAft>
              <a:buClr>
                <a:schemeClr val="dk2"/>
              </a:buClr>
              <a:buSzPts val="2000"/>
              <a:buFont typeface="Arial"/>
              <a:buChar char="•"/>
            </a:pPr>
            <a:r>
              <a:rPr b="0" i="0" lang="en-US" sz="2000" u="none" cap="none" strike="noStrike">
                <a:solidFill>
                  <a:schemeClr val="dk2"/>
                </a:solidFill>
                <a:latin typeface="Quattrocento Sans"/>
                <a:ea typeface="Quattrocento Sans"/>
                <a:cs typeface="Quattrocento Sans"/>
                <a:sym typeface="Quattrocento Sans"/>
              </a:rPr>
              <a:t>Medical Services</a:t>
            </a:r>
            <a:endParaRPr/>
          </a:p>
          <a:p>
            <a:pPr indent="-36830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8"/>
          <p:cNvSpPr txBox="1"/>
          <p:nvPr>
            <p:ph type="title"/>
          </p:nvPr>
        </p:nvSpPr>
        <p:spPr>
          <a:xfrm>
            <a:off x="380550" y="418649"/>
            <a:ext cx="8587200" cy="1486500"/>
          </a:xfrm>
          <a:prstGeom prst="rect">
            <a:avLst/>
          </a:prstGeom>
          <a:solidFill>
            <a:srgbClr val="27849D"/>
          </a:solid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00000"/>
              <a:buNone/>
            </a:pPr>
            <a:r>
              <a:rPr b="1" lang="en-US" sz="3600"/>
              <a:t>Principle 4:</a:t>
            </a:r>
            <a:endParaRPr b="1"/>
          </a:p>
          <a:p>
            <a:pPr indent="0" lvl="0" marL="0" rtl="0" algn="ctr">
              <a:lnSpc>
                <a:spcPct val="100000"/>
              </a:lnSpc>
              <a:spcBef>
                <a:spcPts val="0"/>
              </a:spcBef>
              <a:spcAft>
                <a:spcPts val="0"/>
              </a:spcAft>
              <a:buSzPct val="100000"/>
              <a:buNone/>
            </a:pPr>
            <a:r>
              <a:rPr b="1" lang="en-US" sz="3600"/>
              <a:t>Least Restrictive Environment (LRE)</a:t>
            </a:r>
            <a:endParaRPr b="1"/>
          </a:p>
        </p:txBody>
      </p:sp>
      <p:sp>
        <p:nvSpPr>
          <p:cNvPr id="234" name="Google Shape;234;p28"/>
          <p:cNvSpPr txBox="1"/>
          <p:nvPr>
            <p:ph idx="1" type="body"/>
          </p:nvPr>
        </p:nvSpPr>
        <p:spPr>
          <a:xfrm>
            <a:off x="533400" y="1905000"/>
            <a:ext cx="8153400" cy="4594189"/>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t/>
            </a:r>
            <a:endParaRPr sz="2800"/>
          </a:p>
          <a:p>
            <a:pPr indent="-457200" lvl="0" marL="457200" rtl="0" algn="l">
              <a:lnSpc>
                <a:spcPct val="100000"/>
              </a:lnSpc>
              <a:spcBef>
                <a:spcPts val="0"/>
              </a:spcBef>
              <a:spcAft>
                <a:spcPts val="0"/>
              </a:spcAft>
              <a:buSzPts val="2800"/>
              <a:buFont typeface="Arial"/>
              <a:buChar char="•"/>
            </a:pPr>
            <a:r>
              <a:rPr lang="en-US" sz="2800">
                <a:solidFill>
                  <a:schemeClr val="dk2"/>
                </a:solidFill>
                <a:latin typeface="Quattrocento Sans"/>
                <a:ea typeface="Quattrocento Sans"/>
                <a:cs typeface="Quattrocento Sans"/>
                <a:sym typeface="Quattrocento Sans"/>
              </a:rPr>
              <a:t>To the maximum extent appropriate children with disabilities are to be educated with children who are not disabled</a:t>
            </a:r>
            <a:endParaRPr sz="2800">
              <a:solidFill>
                <a:schemeClr val="dk2"/>
              </a:solidFill>
              <a:latin typeface="Quattrocento Sans"/>
              <a:ea typeface="Quattrocento Sans"/>
              <a:cs typeface="Quattrocento Sans"/>
              <a:sym typeface="Quattrocento Sans"/>
            </a:endParaRPr>
          </a:p>
          <a:p>
            <a:pPr indent="0" lvl="0" marL="0" rtl="0" algn="l">
              <a:lnSpc>
                <a:spcPct val="100000"/>
              </a:lnSpc>
              <a:spcBef>
                <a:spcPts val="0"/>
              </a:spcBef>
              <a:spcAft>
                <a:spcPts val="0"/>
              </a:spcAft>
              <a:buSzPts val="2800"/>
              <a:buNone/>
            </a:pPr>
            <a:r>
              <a:t/>
            </a:r>
            <a:endParaRPr sz="2800">
              <a:solidFill>
                <a:schemeClr val="dk2"/>
              </a:solidFill>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800"/>
              <a:buFont typeface="Arial"/>
              <a:buChar char="•"/>
            </a:pPr>
            <a:r>
              <a:rPr lang="en-US" sz="2800">
                <a:solidFill>
                  <a:schemeClr val="dk2"/>
                </a:solidFill>
                <a:latin typeface="Quattrocento Sans"/>
                <a:ea typeface="Quattrocento Sans"/>
                <a:cs typeface="Quattrocento Sans"/>
                <a:sym typeface="Quattrocento Sans"/>
              </a:rPr>
              <a:t>Removal may only occur when education regular classes with the use of supplementary aids and services cannot be achieved satisfactorily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9"/>
          <p:cNvSpPr txBox="1"/>
          <p:nvPr>
            <p:ph type="title"/>
          </p:nvPr>
        </p:nvSpPr>
        <p:spPr>
          <a:xfrm>
            <a:off x="457200" y="228600"/>
            <a:ext cx="8229600" cy="1371737"/>
          </a:xfrm>
          <a:prstGeom prst="rect">
            <a:avLst/>
          </a:prstGeom>
          <a:solidFill>
            <a:srgbClr val="27849D"/>
          </a:solid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050"/>
              <a:buNone/>
            </a:pPr>
            <a:r>
              <a:rPr b="1" i="0" lang="en-US" sz="3350" u="none" cap="none" strike="noStrike"/>
              <a:t>Continuum of Placements from Least to Most Restrictive</a:t>
            </a:r>
            <a:endParaRPr b="1" i="0" sz="3350" u="none" cap="none" strike="noStrike"/>
          </a:p>
        </p:txBody>
      </p:sp>
      <p:sp>
        <p:nvSpPr>
          <p:cNvPr id="240" name="Google Shape;240;p29"/>
          <p:cNvSpPr txBox="1"/>
          <p:nvPr>
            <p:ph idx="1" type="body"/>
          </p:nvPr>
        </p:nvSpPr>
        <p:spPr>
          <a:xfrm>
            <a:off x="457200" y="2140025"/>
            <a:ext cx="8229600" cy="38319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ctr">
              <a:lnSpc>
                <a:spcPct val="100000"/>
              </a:lnSpc>
              <a:spcBef>
                <a:spcPts val="0"/>
              </a:spcBef>
              <a:spcAft>
                <a:spcPts val="0"/>
              </a:spcAft>
              <a:buClr>
                <a:schemeClr val="dk2"/>
              </a:buClr>
              <a:buSzPct val="100000"/>
              <a:buNone/>
            </a:pPr>
            <a:r>
              <a:t/>
            </a:r>
            <a:endParaRPr sz="20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Monitoring</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In-Class Support</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Consultation</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Co-Teaching</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Special Education Pull-Out</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Self-Contained</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Separate Facility/Home Instruction</a:t>
            </a:r>
            <a:endParaRPr/>
          </a:p>
          <a:p>
            <a:pPr indent="0" lvl="0" marL="0" rtl="0" algn="ctr">
              <a:lnSpc>
                <a:spcPct val="100000"/>
              </a:lnSpc>
              <a:spcBef>
                <a:spcPts val="0"/>
              </a:spcBef>
              <a:spcAft>
                <a:spcPts val="0"/>
              </a:spcAft>
              <a:buClr>
                <a:schemeClr val="dk2"/>
              </a:buClr>
              <a:buSzPct val="100000"/>
              <a:buNone/>
            </a:pPr>
            <a:r>
              <a:t/>
            </a:r>
            <a:endParaRPr sz="18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rPr lang="en-US" sz="1800">
                <a:latin typeface="Quattrocento Sans"/>
                <a:ea typeface="Quattrocento Sans"/>
                <a:cs typeface="Quattrocento Sans"/>
                <a:sym typeface="Quattrocento Sans"/>
              </a:rPr>
              <a:t>Residential Placement</a:t>
            </a:r>
            <a:endParaRPr/>
          </a:p>
          <a:p>
            <a:pPr indent="0" lvl="0" marL="0" rtl="0" algn="ctr">
              <a:lnSpc>
                <a:spcPct val="100000"/>
              </a:lnSpc>
              <a:spcBef>
                <a:spcPts val="0"/>
              </a:spcBef>
              <a:spcAft>
                <a:spcPts val="0"/>
              </a:spcAft>
              <a:buClr>
                <a:schemeClr val="dk2"/>
              </a:buClr>
              <a:buSzPct val="100000"/>
              <a:buNone/>
            </a:pPr>
            <a:r>
              <a:t/>
            </a:r>
            <a:endParaRPr sz="20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t/>
            </a:r>
            <a:endParaRPr sz="2000">
              <a:latin typeface="Quattrocento Sans"/>
              <a:ea typeface="Quattrocento Sans"/>
              <a:cs typeface="Quattrocento Sans"/>
              <a:sym typeface="Quattrocento Sans"/>
            </a:endParaRPr>
          </a:p>
          <a:p>
            <a:pPr indent="0" lvl="0" marL="0" rtl="0" algn="ctr">
              <a:lnSpc>
                <a:spcPct val="100000"/>
              </a:lnSpc>
              <a:spcBef>
                <a:spcPts val="0"/>
              </a:spcBef>
              <a:spcAft>
                <a:spcPts val="0"/>
              </a:spcAft>
              <a:buClr>
                <a:schemeClr val="dk2"/>
              </a:buClr>
              <a:buSzPct val="100000"/>
              <a:buNone/>
            </a:pPr>
            <a:r>
              <a:t/>
            </a:r>
            <a:endParaRPr sz="2000">
              <a:latin typeface="Quattrocento Sans"/>
              <a:ea typeface="Quattrocento Sans"/>
              <a:cs typeface="Quattrocento Sans"/>
              <a:sym typeface="Quattrocento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0"/>
          <p:cNvSpPr txBox="1"/>
          <p:nvPr>
            <p:ph type="title"/>
          </p:nvPr>
        </p:nvSpPr>
        <p:spPr>
          <a:xfrm>
            <a:off x="457200" y="152400"/>
            <a:ext cx="8229600" cy="1447800"/>
          </a:xfrm>
          <a:prstGeom prst="rect">
            <a:avLst/>
          </a:prstGeom>
          <a:solidFill>
            <a:srgbClr val="27849D"/>
          </a:solid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500"/>
              <a:buNone/>
            </a:pPr>
            <a:r>
              <a:rPr b="1" lang="en-US" sz="3600"/>
              <a:t>Principle 5:</a:t>
            </a:r>
            <a:endParaRPr b="1" sz="3600"/>
          </a:p>
          <a:p>
            <a:pPr indent="0" lvl="0" marL="0" rtl="0" algn="ctr">
              <a:lnSpc>
                <a:spcPct val="100000"/>
              </a:lnSpc>
              <a:spcBef>
                <a:spcPts val="0"/>
              </a:spcBef>
              <a:spcAft>
                <a:spcPts val="0"/>
              </a:spcAft>
              <a:buSzPts val="4500"/>
              <a:buNone/>
            </a:pPr>
            <a:r>
              <a:rPr b="1" lang="en-US" sz="3600"/>
              <a:t>Procedural Safeguards</a:t>
            </a:r>
            <a:endParaRPr b="1" sz="3600"/>
          </a:p>
        </p:txBody>
      </p:sp>
      <p:sp>
        <p:nvSpPr>
          <p:cNvPr id="246" name="Google Shape;246;p30"/>
          <p:cNvSpPr txBox="1"/>
          <p:nvPr>
            <p:ph idx="1" type="body"/>
          </p:nvPr>
        </p:nvSpPr>
        <p:spPr>
          <a:xfrm>
            <a:off x="1066800" y="1658990"/>
            <a:ext cx="7620000" cy="4840199"/>
          </a:xfrm>
          <a:prstGeom prst="rect">
            <a:avLst/>
          </a:prstGeom>
          <a:noFill/>
          <a:ln>
            <a:noFill/>
          </a:ln>
        </p:spPr>
        <p:txBody>
          <a:bodyPr anchorCtr="0" anchor="t" bIns="91425" lIns="91425" spcFirstLastPara="1" rIns="91425" wrap="square" tIns="91425">
            <a:normAutofit lnSpcReduction="10000"/>
          </a:bodyPr>
          <a:lstStyle/>
          <a:p>
            <a:pPr indent="-342900" lvl="0" marL="342900" rtl="0" algn="l">
              <a:lnSpc>
                <a:spcPct val="100000"/>
              </a:lnSpc>
              <a:spcBef>
                <a:spcPts val="0"/>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Notice and consent requirements</a:t>
            </a:r>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Surrogate parents</a:t>
            </a:r>
            <a:endParaRPr sz="2400">
              <a:solidFill>
                <a:schemeClr val="dk2"/>
              </a:solidFill>
              <a:latin typeface="Quattrocento Sans"/>
              <a:ea typeface="Quattrocento Sans"/>
              <a:cs typeface="Quattrocento Sans"/>
              <a:sym typeface="Quattrocento Sans"/>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Opportunity to examine records</a:t>
            </a:r>
            <a:endParaRPr sz="2400">
              <a:solidFill>
                <a:schemeClr val="dk2"/>
              </a:solidFill>
              <a:latin typeface="Quattrocento Sans"/>
              <a:ea typeface="Quattrocento Sans"/>
              <a:cs typeface="Quattrocento Sans"/>
              <a:sym typeface="Quattrocento Sans"/>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Independent educational evaluation</a:t>
            </a:r>
            <a:endParaRPr sz="2400">
              <a:solidFill>
                <a:schemeClr val="dk2"/>
              </a:solidFill>
              <a:latin typeface="Quattrocento Sans"/>
              <a:ea typeface="Quattrocento Sans"/>
              <a:cs typeface="Quattrocento Sans"/>
              <a:sym typeface="Quattrocento Sans"/>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Discipline</a:t>
            </a:r>
            <a:endParaRPr sz="2400">
              <a:solidFill>
                <a:schemeClr val="dk2"/>
              </a:solidFill>
              <a:latin typeface="Quattrocento Sans"/>
              <a:ea typeface="Quattrocento Sans"/>
              <a:cs typeface="Quattrocento Sans"/>
              <a:sym typeface="Quattrocento Sans"/>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Mediation</a:t>
            </a:r>
            <a:endParaRPr sz="2400">
              <a:solidFill>
                <a:schemeClr val="dk2"/>
              </a:solidFill>
              <a:latin typeface="Quattrocento Sans"/>
              <a:ea typeface="Quattrocento Sans"/>
              <a:cs typeface="Quattrocento Sans"/>
              <a:sym typeface="Quattrocento Sans"/>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Resolution Session</a:t>
            </a:r>
            <a:endParaRPr sz="2400">
              <a:solidFill>
                <a:schemeClr val="dk2"/>
              </a:solidFill>
              <a:latin typeface="Quattrocento Sans"/>
              <a:ea typeface="Quattrocento Sans"/>
              <a:cs typeface="Quattrocento Sans"/>
              <a:sym typeface="Quattrocento Sans"/>
            </a:endParaRPr>
          </a:p>
          <a:p>
            <a:pPr indent="-342900" lvl="0" marL="342900" rtl="0" algn="l">
              <a:lnSpc>
                <a:spcPct val="100000"/>
              </a:lnSpc>
              <a:spcBef>
                <a:spcPts val="2039"/>
              </a:spcBef>
              <a:spcAft>
                <a:spcPts val="0"/>
              </a:spcAft>
              <a:buSzPts val="2400"/>
              <a:buFont typeface="Arial"/>
              <a:buChar char="•"/>
            </a:pPr>
            <a:r>
              <a:rPr lang="en-US" sz="2400">
                <a:solidFill>
                  <a:schemeClr val="dk2"/>
                </a:solidFill>
                <a:latin typeface="Quattrocento Sans"/>
                <a:ea typeface="Quattrocento Sans"/>
                <a:cs typeface="Quattrocento Sans"/>
                <a:sym typeface="Quattrocento Sans"/>
              </a:rPr>
              <a:t>Impartial due process hearing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1"/>
          <p:cNvSpPr txBox="1"/>
          <p:nvPr/>
        </p:nvSpPr>
        <p:spPr>
          <a:xfrm>
            <a:off x="457200" y="274636"/>
            <a:ext cx="8229600" cy="1477963"/>
          </a:xfrm>
          <a:prstGeom prst="rect">
            <a:avLst/>
          </a:prstGeom>
          <a:solidFill>
            <a:srgbClr val="27849D"/>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500"/>
              <a:buFont typeface="Palatino"/>
              <a:buNone/>
            </a:pPr>
            <a:r>
              <a:rPr b="1" i="0" lang="en-US" sz="3900" u="none" cap="none" strike="noStrike">
                <a:solidFill>
                  <a:schemeClr val="lt1"/>
                </a:solidFill>
                <a:latin typeface="Montserrat"/>
                <a:ea typeface="Montserrat"/>
                <a:cs typeface="Montserrat"/>
                <a:sym typeface="Montserrat"/>
              </a:rPr>
              <a:t>Principle 6: </a:t>
            </a:r>
            <a:endParaRPr b="1" sz="800">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4500"/>
              <a:buFont typeface="Palatino"/>
              <a:buNone/>
            </a:pPr>
            <a:r>
              <a:rPr b="1" i="0" lang="en-US" sz="3900" u="none" cap="none" strike="noStrike">
                <a:solidFill>
                  <a:schemeClr val="lt1"/>
                </a:solidFill>
                <a:latin typeface="Montserrat"/>
                <a:ea typeface="Montserrat"/>
                <a:cs typeface="Montserrat"/>
                <a:sym typeface="Montserrat"/>
              </a:rPr>
              <a:t>Parental Participation</a:t>
            </a:r>
            <a:endParaRPr b="1" i="0" sz="3900" u="none" cap="none" strike="noStrike">
              <a:solidFill>
                <a:schemeClr val="lt1"/>
              </a:solidFill>
              <a:latin typeface="Montserrat"/>
              <a:ea typeface="Montserrat"/>
              <a:cs typeface="Montserrat"/>
              <a:sym typeface="Montserrat"/>
            </a:endParaRPr>
          </a:p>
        </p:txBody>
      </p:sp>
      <p:sp>
        <p:nvSpPr>
          <p:cNvPr id="252" name="Google Shape;252;p31"/>
          <p:cNvSpPr txBox="1"/>
          <p:nvPr/>
        </p:nvSpPr>
        <p:spPr>
          <a:xfrm>
            <a:off x="457200" y="2335143"/>
            <a:ext cx="7239000" cy="707886"/>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2"/>
              </a:buClr>
              <a:buSzPts val="2600"/>
              <a:buFont typeface="Arial"/>
              <a:buChar char="•"/>
            </a:pPr>
            <a:r>
              <a:rPr b="0" i="0" lang="en-US" sz="2600" u="none" cap="none" strike="noStrike">
                <a:solidFill>
                  <a:schemeClr val="dk2"/>
                </a:solidFill>
                <a:latin typeface="Quattrocento Sans"/>
                <a:ea typeface="Quattrocento Sans"/>
                <a:cs typeface="Quattrocento Sans"/>
                <a:sym typeface="Quattrocento Sans"/>
              </a:rPr>
              <a:t>Parental Notification and Consent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31"/>
          <p:cNvSpPr txBox="1"/>
          <p:nvPr/>
        </p:nvSpPr>
        <p:spPr>
          <a:xfrm>
            <a:off x="990600" y="3200400"/>
            <a:ext cx="8001000" cy="2308324"/>
          </a:xfrm>
          <a:prstGeom prst="rect">
            <a:avLst/>
          </a:prstGeom>
          <a:noFill/>
          <a:ln>
            <a:noFill/>
          </a:ln>
        </p:spPr>
        <p:txBody>
          <a:bodyPr anchorCtr="0" anchor="t" bIns="45700" lIns="91425" spcFirstLastPara="1" rIns="91425" wrap="square" tIns="45700">
            <a:noAutofit/>
          </a:bodyPr>
          <a:lstStyle/>
          <a:p>
            <a:pPr indent="-457200" lvl="5" marL="457200" marR="0" rtl="0" algn="l">
              <a:lnSpc>
                <a:spcPct val="100000"/>
              </a:lnSpc>
              <a:spcBef>
                <a:spcPts val="0"/>
              </a:spcBef>
              <a:spcAft>
                <a:spcPts val="0"/>
              </a:spcAft>
              <a:buClr>
                <a:schemeClr val="dk2"/>
              </a:buClr>
              <a:buSzPts val="2600"/>
              <a:buFont typeface="Arial"/>
              <a:buChar char="•"/>
            </a:pPr>
            <a:r>
              <a:rPr b="0" i="0" lang="en-US" sz="2600" u="none" cap="none" strike="noStrike">
                <a:solidFill>
                  <a:schemeClr val="dk2"/>
                </a:solidFill>
                <a:latin typeface="Quattrocento Sans"/>
                <a:ea typeface="Quattrocento Sans"/>
                <a:cs typeface="Quattrocento Sans"/>
                <a:sym typeface="Quattrocento Sans"/>
              </a:rPr>
              <a:t>Purpose: to provide parents with sufficient information, in a timely manner, so that they may fully participate in educational decisions</a:t>
            </a:r>
            <a:endParaRPr/>
          </a:p>
          <a:p>
            <a:pPr indent="-292100" lvl="5" marL="457200" marR="0" rtl="0" algn="l">
              <a:lnSpc>
                <a:spcPct val="100000"/>
              </a:lnSpc>
              <a:spcBef>
                <a:spcPts val="0"/>
              </a:spcBef>
              <a:spcAft>
                <a:spcPts val="0"/>
              </a:spcAft>
              <a:buClr>
                <a:srgbClr val="000000"/>
              </a:buClr>
              <a:buSzPts val="2600"/>
              <a:buFont typeface="Arial"/>
              <a:buNone/>
            </a:pPr>
            <a:r>
              <a:t/>
            </a:r>
            <a:endParaRPr b="0" i="0" sz="2600" u="none" cap="none" strike="noStrike">
              <a:solidFill>
                <a:schemeClr val="dk2"/>
              </a:solidFill>
              <a:latin typeface="Quattrocento Sans"/>
              <a:ea typeface="Quattrocento Sans"/>
              <a:cs typeface="Quattrocento Sans"/>
              <a:sym typeface="Quattrocento Sans"/>
            </a:endParaRPr>
          </a:p>
          <a:p>
            <a:pPr indent="-457200" lvl="5" marL="457200" marR="0" rtl="0" algn="l">
              <a:lnSpc>
                <a:spcPct val="100000"/>
              </a:lnSpc>
              <a:spcBef>
                <a:spcPts val="0"/>
              </a:spcBef>
              <a:spcAft>
                <a:spcPts val="0"/>
              </a:spcAft>
              <a:buClr>
                <a:schemeClr val="dk2"/>
              </a:buClr>
              <a:buSzPts val="2600"/>
              <a:buFont typeface="Arial"/>
              <a:buChar char="•"/>
            </a:pPr>
            <a:r>
              <a:rPr b="0" i="0" lang="en-US" sz="2600" u="none" cap="none" strike="noStrike">
                <a:solidFill>
                  <a:schemeClr val="dk2"/>
                </a:solidFill>
                <a:latin typeface="Quattrocento Sans"/>
                <a:ea typeface="Quattrocento Sans"/>
                <a:cs typeface="Quattrocento Sans"/>
                <a:sym typeface="Quattrocento Sans"/>
              </a:rPr>
              <a:t>Written notice and consent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2"/>
          <p:cNvSpPr txBox="1"/>
          <p:nvPr>
            <p:ph type="title"/>
          </p:nvPr>
        </p:nvSpPr>
        <p:spPr>
          <a:xfrm>
            <a:off x="586625" y="0"/>
            <a:ext cx="8229600" cy="1447800"/>
          </a:xfrm>
          <a:prstGeom prst="rect">
            <a:avLst/>
          </a:prstGeom>
          <a:solidFill>
            <a:srgbClr val="27849D"/>
          </a:solid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SzPts val="4500"/>
              <a:buNone/>
            </a:pPr>
            <a:r>
              <a:rPr b="1" i="0" lang="en-US" sz="4500" u="none" cap="none" strike="noStrike"/>
              <a:t>Special Education Process</a:t>
            </a:r>
            <a:endParaRPr/>
          </a:p>
        </p:txBody>
      </p:sp>
      <p:sp>
        <p:nvSpPr>
          <p:cNvPr id="259" name="Google Shape;259;p32"/>
          <p:cNvSpPr/>
          <p:nvPr/>
        </p:nvSpPr>
        <p:spPr>
          <a:xfrm>
            <a:off x="2797981" y="2600188"/>
            <a:ext cx="3548100" cy="2766300"/>
          </a:xfrm>
          <a:prstGeom prst="triangle">
            <a:avLst>
              <a:gd fmla="val 50000" name="adj"/>
            </a:avLst>
          </a:prstGeom>
          <a:solidFill>
            <a:srgbClr val="0000FF"/>
          </a:solidFill>
          <a:ln cap="flat" cmpd="sng" w="9525">
            <a:solidFill>
              <a:srgbClr val="000000"/>
            </a:solidFill>
            <a:prstDash val="solid"/>
            <a:miter lim="8000"/>
            <a:headEnd len="sm" w="sm" type="none"/>
            <a:tailEnd len="sm" w="sm" type="none"/>
          </a:ln>
        </p:spPr>
        <p:txBody>
          <a:bodyPr anchorCtr="0" anchor="ctr" bIns="32125" lIns="32125" spcFirstLastPara="1" rIns="32125" wrap="square" tIns="3212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Arial"/>
              <a:ea typeface="Arial"/>
              <a:cs typeface="Arial"/>
              <a:sym typeface="Arial"/>
            </a:endParaRPr>
          </a:p>
        </p:txBody>
      </p:sp>
      <p:sp>
        <p:nvSpPr>
          <p:cNvPr id="260" name="Google Shape;260;p32"/>
          <p:cNvSpPr/>
          <p:nvPr/>
        </p:nvSpPr>
        <p:spPr>
          <a:xfrm>
            <a:off x="687634" y="2386598"/>
            <a:ext cx="3072953" cy="626129"/>
          </a:xfrm>
          <a:prstGeom prst="rect">
            <a:avLst/>
          </a:prstGeom>
          <a:noFill/>
          <a:ln>
            <a:noFill/>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chemeClr val="dk2"/>
              </a:buClr>
              <a:buSzPts val="3600"/>
              <a:buFont typeface="Quattrocento Sans"/>
              <a:buNone/>
            </a:pPr>
            <a:r>
              <a:rPr b="1" i="0" lang="en-US" sz="3600" u="none" cap="none" strike="noStrike">
                <a:solidFill>
                  <a:schemeClr val="dk2"/>
                </a:solidFill>
                <a:latin typeface="Quattrocento Sans"/>
                <a:ea typeface="Quattrocento Sans"/>
                <a:cs typeface="Quattrocento Sans"/>
                <a:sym typeface="Quattrocento Sans"/>
              </a:rPr>
              <a:t>Programming</a:t>
            </a:r>
            <a:endParaRPr/>
          </a:p>
        </p:txBody>
      </p:sp>
      <p:sp>
        <p:nvSpPr>
          <p:cNvPr id="261" name="Google Shape;261;p32"/>
          <p:cNvSpPr/>
          <p:nvPr/>
        </p:nvSpPr>
        <p:spPr>
          <a:xfrm>
            <a:off x="1066800" y="3098999"/>
            <a:ext cx="1883961" cy="503019"/>
          </a:xfrm>
          <a:prstGeom prst="rect">
            <a:avLst/>
          </a:prstGeom>
          <a:noFill/>
          <a:ln>
            <a:noFill/>
          </a:ln>
        </p:spPr>
        <p:txBody>
          <a:bodyPr anchorCtr="0" anchor="ctr" bIns="35700" lIns="35700" spcFirstLastPara="1" rIns="35700" wrap="square" tIns="35700">
            <a:noAutofit/>
          </a:bodyPr>
          <a:lstStyle/>
          <a:p>
            <a:pPr indent="-281980" lvl="0" marL="281980" marR="0" rtl="0" algn="l">
              <a:lnSpc>
                <a:spcPct val="100000"/>
              </a:lnSpc>
              <a:spcBef>
                <a:spcPts val="0"/>
              </a:spcBef>
              <a:spcAft>
                <a:spcPts val="0"/>
              </a:spcAft>
              <a:buClr>
                <a:schemeClr val="lt1"/>
              </a:buClr>
              <a:buSzPts val="980"/>
              <a:buFont typeface="Arial"/>
              <a:buChar char="●"/>
            </a:pPr>
            <a:r>
              <a:rPr b="0" i="0" lang="en-US" sz="1400" u="none" cap="none" strike="noStrike">
                <a:solidFill>
                  <a:schemeClr val="lt1"/>
                </a:solidFill>
                <a:latin typeface="Quattrocento Sans"/>
                <a:ea typeface="Quattrocento Sans"/>
                <a:cs typeface="Quattrocento Sans"/>
                <a:sym typeface="Quattrocento Sans"/>
              </a:rPr>
              <a:t>Develop the IEP</a:t>
            </a:r>
            <a:endParaRPr>
              <a:solidFill>
                <a:schemeClr val="lt1"/>
              </a:solidFill>
            </a:endParaRPr>
          </a:p>
          <a:p>
            <a:pPr indent="-281980" lvl="0" marL="281980" marR="0" rtl="0" algn="l">
              <a:lnSpc>
                <a:spcPct val="100000"/>
              </a:lnSpc>
              <a:spcBef>
                <a:spcPts val="0"/>
              </a:spcBef>
              <a:spcAft>
                <a:spcPts val="0"/>
              </a:spcAft>
              <a:buClr>
                <a:schemeClr val="lt1"/>
              </a:buClr>
              <a:buSzPts val="980"/>
              <a:buFont typeface="Arial"/>
              <a:buChar char="●"/>
            </a:pPr>
            <a:r>
              <a:rPr b="0" i="0" lang="en-US" sz="1400" u="none" cap="none" strike="noStrike">
                <a:solidFill>
                  <a:schemeClr val="lt1"/>
                </a:solidFill>
                <a:latin typeface="Quattrocento Sans"/>
                <a:ea typeface="Quattrocento Sans"/>
                <a:cs typeface="Quattrocento Sans"/>
                <a:sym typeface="Quattrocento Sans"/>
              </a:rPr>
              <a:t>Deliver services</a:t>
            </a:r>
            <a:endParaRPr>
              <a:solidFill>
                <a:schemeClr val="lt1"/>
              </a:solidFill>
            </a:endParaRPr>
          </a:p>
        </p:txBody>
      </p:sp>
      <p:sp>
        <p:nvSpPr>
          <p:cNvPr id="262" name="Google Shape;262;p32"/>
          <p:cNvSpPr/>
          <p:nvPr/>
        </p:nvSpPr>
        <p:spPr>
          <a:xfrm>
            <a:off x="5971929" y="2386753"/>
            <a:ext cx="2406104" cy="626129"/>
          </a:xfrm>
          <a:prstGeom prst="rect">
            <a:avLst/>
          </a:prstGeom>
          <a:noFill/>
          <a:ln>
            <a:noFill/>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chemeClr val="dk2"/>
              </a:buClr>
              <a:buSzPts val="3600"/>
              <a:buFont typeface="Quattrocento Sans"/>
              <a:buNone/>
            </a:pPr>
            <a:r>
              <a:rPr b="1" i="0" lang="en-US" sz="3600" u="none" cap="none" strike="noStrike">
                <a:solidFill>
                  <a:schemeClr val="dk2"/>
                </a:solidFill>
                <a:latin typeface="Quattrocento Sans"/>
                <a:ea typeface="Quattrocento Sans"/>
                <a:cs typeface="Quattrocento Sans"/>
                <a:sym typeface="Quattrocento Sans"/>
              </a:rPr>
              <a:t>Evaluation</a:t>
            </a:r>
            <a:endParaRPr/>
          </a:p>
        </p:txBody>
      </p:sp>
      <p:sp>
        <p:nvSpPr>
          <p:cNvPr id="263" name="Google Shape;263;p32"/>
          <p:cNvSpPr/>
          <p:nvPr/>
        </p:nvSpPr>
        <p:spPr>
          <a:xfrm>
            <a:off x="6346019" y="3156803"/>
            <a:ext cx="1718133" cy="503019"/>
          </a:xfrm>
          <a:prstGeom prst="rect">
            <a:avLst/>
          </a:prstGeom>
          <a:noFill/>
          <a:ln>
            <a:noFill/>
          </a:ln>
        </p:spPr>
        <p:txBody>
          <a:bodyPr anchorCtr="0" anchor="ctr" bIns="35700" lIns="35700" spcFirstLastPara="1" rIns="35700" wrap="square" tIns="35700">
            <a:noAutofit/>
          </a:bodyPr>
          <a:lstStyle/>
          <a:p>
            <a:pPr indent="-281980" lvl="0" marL="281980" marR="0" rtl="0" algn="l">
              <a:lnSpc>
                <a:spcPct val="100000"/>
              </a:lnSpc>
              <a:spcBef>
                <a:spcPts val="0"/>
              </a:spcBef>
              <a:spcAft>
                <a:spcPts val="0"/>
              </a:spcAft>
              <a:buClr>
                <a:schemeClr val="lt1"/>
              </a:buClr>
              <a:buSzPts val="980"/>
              <a:buFont typeface="Arial"/>
              <a:buChar char="●"/>
            </a:pPr>
            <a:r>
              <a:rPr b="0" i="0" lang="en-US" sz="1400" u="none" cap="none" strike="noStrike">
                <a:solidFill>
                  <a:schemeClr val="lt1"/>
                </a:solidFill>
                <a:latin typeface="Quattrocento Sans"/>
                <a:ea typeface="Quattrocento Sans"/>
                <a:cs typeface="Quattrocento Sans"/>
                <a:sym typeface="Quattrocento Sans"/>
              </a:rPr>
              <a:t>Monitor progress</a:t>
            </a:r>
            <a:endParaRPr>
              <a:solidFill>
                <a:schemeClr val="lt1"/>
              </a:solidFill>
            </a:endParaRPr>
          </a:p>
          <a:p>
            <a:pPr indent="-281980" lvl="0" marL="281980" marR="0" rtl="0" algn="l">
              <a:lnSpc>
                <a:spcPct val="100000"/>
              </a:lnSpc>
              <a:spcBef>
                <a:spcPts val="0"/>
              </a:spcBef>
              <a:spcAft>
                <a:spcPts val="0"/>
              </a:spcAft>
              <a:buClr>
                <a:schemeClr val="lt1"/>
              </a:buClr>
              <a:buSzPts val="980"/>
              <a:buFont typeface="Arial"/>
              <a:buChar char="●"/>
            </a:pPr>
            <a:r>
              <a:rPr b="0" i="0" lang="en-US" sz="1400" u="none" cap="none" strike="noStrike">
                <a:solidFill>
                  <a:schemeClr val="lt1"/>
                </a:solidFill>
                <a:latin typeface="Quattrocento Sans"/>
                <a:ea typeface="Quattrocento Sans"/>
                <a:cs typeface="Quattrocento Sans"/>
                <a:sym typeface="Quattrocento Sans"/>
              </a:rPr>
              <a:t>Reevaluation</a:t>
            </a:r>
            <a:endParaRPr>
              <a:solidFill>
                <a:schemeClr val="lt1"/>
              </a:solidFill>
            </a:endParaRPr>
          </a:p>
        </p:txBody>
      </p:sp>
      <p:sp>
        <p:nvSpPr>
          <p:cNvPr id="264" name="Google Shape;264;p32"/>
          <p:cNvSpPr/>
          <p:nvPr/>
        </p:nvSpPr>
        <p:spPr>
          <a:xfrm>
            <a:off x="613326" y="5492391"/>
            <a:ext cx="2790900" cy="626100"/>
          </a:xfrm>
          <a:prstGeom prst="rect">
            <a:avLst/>
          </a:prstGeom>
          <a:noFill/>
          <a:ln>
            <a:noFill/>
          </a:ln>
        </p:spPr>
        <p:txBody>
          <a:bodyPr anchorCtr="0" anchor="ctr" bIns="35700" lIns="35700" spcFirstLastPara="1" rIns="35700" wrap="square" tIns="35700">
            <a:noAutofit/>
          </a:bodyPr>
          <a:lstStyle/>
          <a:p>
            <a:pPr indent="0" lvl="0" marL="0" marR="0" rtl="0" algn="l">
              <a:lnSpc>
                <a:spcPct val="100000"/>
              </a:lnSpc>
              <a:spcBef>
                <a:spcPts val="0"/>
              </a:spcBef>
              <a:spcAft>
                <a:spcPts val="0"/>
              </a:spcAft>
              <a:buClr>
                <a:schemeClr val="dk2"/>
              </a:buClr>
              <a:buSzPts val="3600"/>
              <a:buFont typeface="Quattrocento Sans"/>
              <a:buNone/>
            </a:pPr>
            <a:r>
              <a:rPr b="1" i="0" lang="en-US" sz="3600" u="none" cap="none" strike="noStrike">
                <a:solidFill>
                  <a:schemeClr val="dk2"/>
                </a:solidFill>
                <a:latin typeface="Quattrocento Sans"/>
                <a:ea typeface="Quattrocento Sans"/>
                <a:cs typeface="Quattrocento Sans"/>
                <a:sym typeface="Quattrocento Sans"/>
              </a:rPr>
              <a:t>Assessment</a:t>
            </a:r>
            <a:endParaRPr/>
          </a:p>
        </p:txBody>
      </p:sp>
      <p:sp>
        <p:nvSpPr>
          <p:cNvPr id="265" name="Google Shape;265;p32"/>
          <p:cNvSpPr/>
          <p:nvPr/>
        </p:nvSpPr>
        <p:spPr>
          <a:xfrm>
            <a:off x="3548387" y="5789933"/>
            <a:ext cx="2306100" cy="503100"/>
          </a:xfrm>
          <a:prstGeom prst="rect">
            <a:avLst/>
          </a:prstGeom>
          <a:noFill/>
          <a:ln>
            <a:noFill/>
          </a:ln>
        </p:spPr>
        <p:txBody>
          <a:bodyPr anchorCtr="0" anchor="ctr" bIns="35700" lIns="35700" spcFirstLastPara="1" rIns="35700" wrap="square" tIns="35700">
            <a:noAutofit/>
          </a:bodyPr>
          <a:lstStyle/>
          <a:p>
            <a:pPr indent="-281980" lvl="0" marL="281980" marR="0" rtl="0" algn="l">
              <a:lnSpc>
                <a:spcPct val="100000"/>
              </a:lnSpc>
              <a:spcBef>
                <a:spcPts val="0"/>
              </a:spcBef>
              <a:spcAft>
                <a:spcPts val="0"/>
              </a:spcAft>
              <a:buClr>
                <a:schemeClr val="lt1"/>
              </a:buClr>
              <a:buSzPts val="980"/>
              <a:buFont typeface="Arial"/>
              <a:buChar char="●"/>
            </a:pPr>
            <a:r>
              <a:rPr b="0" i="0" lang="en-US" sz="1400" u="none" cap="none" strike="noStrike">
                <a:solidFill>
                  <a:schemeClr val="lt1"/>
                </a:solidFill>
                <a:latin typeface="Quattrocento Sans"/>
                <a:ea typeface="Quattrocento Sans"/>
                <a:cs typeface="Quattrocento Sans"/>
                <a:sym typeface="Quattrocento Sans"/>
              </a:rPr>
              <a:t>Determine Eligibility</a:t>
            </a:r>
            <a:endParaRPr>
              <a:solidFill>
                <a:schemeClr val="lt1"/>
              </a:solidFill>
            </a:endParaRPr>
          </a:p>
          <a:p>
            <a:pPr indent="-281980" lvl="0" marL="281980" marR="0" rtl="0" algn="l">
              <a:lnSpc>
                <a:spcPct val="100000"/>
              </a:lnSpc>
              <a:spcBef>
                <a:spcPts val="0"/>
              </a:spcBef>
              <a:spcAft>
                <a:spcPts val="0"/>
              </a:spcAft>
              <a:buClr>
                <a:schemeClr val="lt1"/>
              </a:buClr>
              <a:buSzPts val="980"/>
              <a:buFont typeface="Arial"/>
              <a:buChar char="●"/>
            </a:pPr>
            <a:r>
              <a:rPr b="0" i="0" lang="en-US" sz="1400" u="none" cap="none" strike="noStrike">
                <a:solidFill>
                  <a:schemeClr val="lt1"/>
                </a:solidFill>
                <a:latin typeface="Quattrocento Sans"/>
                <a:ea typeface="Quattrocento Sans"/>
                <a:cs typeface="Quattrocento Sans"/>
                <a:sym typeface="Quattrocento Sans"/>
              </a:rPr>
              <a:t>Determine Programming</a:t>
            </a:r>
            <a:endParaRPr>
              <a:solidFill>
                <a:schemeClr val="lt1"/>
              </a:solidFill>
            </a:endParaRPr>
          </a:p>
        </p:txBody>
      </p:sp>
      <p:sp>
        <p:nvSpPr>
          <p:cNvPr id="266" name="Google Shape;266;p32"/>
          <p:cNvSpPr/>
          <p:nvPr/>
        </p:nvSpPr>
        <p:spPr>
          <a:xfrm rot="-8700000">
            <a:off x="3315170" y="3516904"/>
            <a:ext cx="685517" cy="973276"/>
          </a:xfrm>
          <a:custGeom>
            <a:rect b="b" l="l" r="r" t="t"/>
            <a:pathLst>
              <a:path extrusionOk="0" h="21600" w="21600">
                <a:moveTo>
                  <a:pt x="0" y="16200"/>
                </a:moveTo>
                <a:lnTo>
                  <a:pt x="5400" y="16200"/>
                </a:lnTo>
                <a:lnTo>
                  <a:pt x="5400" y="0"/>
                </a:lnTo>
                <a:lnTo>
                  <a:pt x="16200" y="0"/>
                </a:lnTo>
                <a:lnTo>
                  <a:pt x="16200" y="16200"/>
                </a:lnTo>
                <a:lnTo>
                  <a:pt x="21600" y="16200"/>
                </a:lnTo>
                <a:lnTo>
                  <a:pt x="10800" y="21600"/>
                </a:lnTo>
                <a:close/>
              </a:path>
            </a:pathLst>
          </a:custGeom>
          <a:solidFill>
            <a:srgbClr val="C0504D"/>
          </a:solidFill>
          <a:ln cap="flat" cmpd="sng" w="9525">
            <a:solidFill>
              <a:srgbClr val="000000"/>
            </a:solidFill>
            <a:prstDash val="solid"/>
            <a:miter lim="8000"/>
            <a:headEnd len="sm" w="sm" type="none"/>
            <a:tailEnd len="sm" w="sm" type="none"/>
          </a:ln>
        </p:spPr>
        <p:txBody>
          <a:bodyPr anchorCtr="0" anchor="ctr" bIns="32125" lIns="32125" spcFirstLastPara="1" rIns="32125" wrap="square" tIns="3212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Arial"/>
              <a:ea typeface="Arial"/>
              <a:cs typeface="Arial"/>
              <a:sym typeface="Arial"/>
            </a:endParaRPr>
          </a:p>
        </p:txBody>
      </p:sp>
      <p:sp>
        <p:nvSpPr>
          <p:cNvPr id="267" name="Google Shape;267;p32"/>
          <p:cNvSpPr/>
          <p:nvPr/>
        </p:nvSpPr>
        <p:spPr>
          <a:xfrm rot="-2100000">
            <a:off x="5056459" y="3456505"/>
            <a:ext cx="685516" cy="973276"/>
          </a:xfrm>
          <a:custGeom>
            <a:rect b="b" l="l" r="r" t="t"/>
            <a:pathLst>
              <a:path extrusionOk="0" h="21600" w="21600">
                <a:moveTo>
                  <a:pt x="0" y="16200"/>
                </a:moveTo>
                <a:lnTo>
                  <a:pt x="5400" y="16200"/>
                </a:lnTo>
                <a:lnTo>
                  <a:pt x="5400" y="0"/>
                </a:lnTo>
                <a:lnTo>
                  <a:pt x="16200" y="0"/>
                </a:lnTo>
                <a:lnTo>
                  <a:pt x="16200" y="16200"/>
                </a:lnTo>
                <a:lnTo>
                  <a:pt x="21600" y="16200"/>
                </a:lnTo>
                <a:lnTo>
                  <a:pt x="10800" y="21600"/>
                </a:lnTo>
                <a:close/>
              </a:path>
            </a:pathLst>
          </a:custGeom>
          <a:solidFill>
            <a:srgbClr val="C0504D"/>
          </a:solidFill>
          <a:ln cap="flat" cmpd="sng" w="9525">
            <a:solidFill>
              <a:srgbClr val="000000"/>
            </a:solidFill>
            <a:prstDash val="solid"/>
            <a:miter lim="8000"/>
            <a:headEnd len="sm" w="sm" type="none"/>
            <a:tailEnd len="sm" w="sm" type="none"/>
          </a:ln>
        </p:spPr>
        <p:txBody>
          <a:bodyPr anchorCtr="0" anchor="ctr" bIns="32125" lIns="32125" spcFirstLastPara="1" rIns="32125" wrap="square" tIns="3212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Arial"/>
              <a:ea typeface="Arial"/>
              <a:cs typeface="Arial"/>
              <a:sym typeface="Arial"/>
            </a:endParaRPr>
          </a:p>
        </p:txBody>
      </p:sp>
      <p:sp>
        <p:nvSpPr>
          <p:cNvPr id="268" name="Google Shape;268;p32"/>
          <p:cNvSpPr/>
          <p:nvPr/>
        </p:nvSpPr>
        <p:spPr>
          <a:xfrm rot="5400000">
            <a:off x="4229604" y="4873151"/>
            <a:ext cx="685530" cy="973296"/>
          </a:xfrm>
          <a:custGeom>
            <a:rect b="b" l="l" r="r" t="t"/>
            <a:pathLst>
              <a:path extrusionOk="0" h="21600" w="21600">
                <a:moveTo>
                  <a:pt x="0" y="16200"/>
                </a:moveTo>
                <a:lnTo>
                  <a:pt x="5400" y="16200"/>
                </a:lnTo>
                <a:lnTo>
                  <a:pt x="5400" y="0"/>
                </a:lnTo>
                <a:lnTo>
                  <a:pt x="16200" y="0"/>
                </a:lnTo>
                <a:lnTo>
                  <a:pt x="16200" y="16200"/>
                </a:lnTo>
                <a:lnTo>
                  <a:pt x="21600" y="16200"/>
                </a:lnTo>
                <a:lnTo>
                  <a:pt x="10800" y="21600"/>
                </a:lnTo>
                <a:close/>
              </a:path>
            </a:pathLst>
          </a:custGeom>
          <a:solidFill>
            <a:srgbClr val="C0504D"/>
          </a:solidFill>
          <a:ln cap="flat" cmpd="sng" w="9525">
            <a:solidFill>
              <a:srgbClr val="000000"/>
            </a:solidFill>
            <a:prstDash val="solid"/>
            <a:miter lim="8000"/>
            <a:headEnd len="sm" w="sm" type="none"/>
            <a:tailEnd len="sm" w="sm" type="none"/>
          </a:ln>
        </p:spPr>
        <p:txBody>
          <a:bodyPr anchorCtr="0" anchor="ctr" bIns="32125" lIns="32125" spcFirstLastPara="1" rIns="32125" wrap="square" tIns="32125">
            <a:noAutofit/>
          </a:bodyPr>
          <a:lstStyle/>
          <a:p>
            <a:pPr indent="0" lvl="0" marL="0" marR="0" rtl="0" algn="l">
              <a:lnSpc>
                <a:spcPct val="100000"/>
              </a:lnSpc>
              <a:spcBef>
                <a:spcPts val="0"/>
              </a:spcBef>
              <a:spcAft>
                <a:spcPts val="0"/>
              </a:spcAft>
              <a:buClr>
                <a:srgbClr val="000000"/>
              </a:buClr>
              <a:buSzPts val="1400"/>
              <a:buFont typeface="Calibri"/>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3"/>
          <p:cNvSpPr txBox="1"/>
          <p:nvPr>
            <p:ph idx="4294967295" type="body"/>
          </p:nvPr>
        </p:nvSpPr>
        <p:spPr>
          <a:xfrm>
            <a:off x="1704838" y="4723637"/>
            <a:ext cx="5486400" cy="804900"/>
          </a:xfrm>
          <a:prstGeom prst="rect">
            <a:avLst/>
          </a:prstGeom>
          <a:noFill/>
          <a:ln>
            <a:noFill/>
          </a:ln>
        </p:spPr>
        <p:txBody>
          <a:bodyPr anchorCtr="0" anchor="t" bIns="45700" lIns="91425" spcFirstLastPara="1" rIns="91425" wrap="square" tIns="45700">
            <a:normAutofit fontScale="47500" lnSpcReduction="20000"/>
          </a:bodyPr>
          <a:lstStyle/>
          <a:p>
            <a:pPr indent="-342900" lvl="0" marL="342900" marR="0" rtl="0" algn="l">
              <a:lnSpc>
                <a:spcPct val="100000"/>
              </a:lnSpc>
              <a:spcBef>
                <a:spcPts val="0"/>
              </a:spcBef>
              <a:spcAft>
                <a:spcPts val="0"/>
              </a:spcAft>
              <a:buClr>
                <a:schemeClr val="lt1"/>
              </a:buClr>
              <a:buSzPct val="100000"/>
              <a:buFont typeface="Aria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100000"/>
              </a:lnSpc>
              <a:spcBef>
                <a:spcPts val="960"/>
              </a:spcBef>
              <a:spcAft>
                <a:spcPts val="0"/>
              </a:spcAft>
              <a:buClr>
                <a:schemeClr val="lt1"/>
              </a:buClr>
              <a:buSzPct val="100000"/>
              <a:buFont typeface="Arial"/>
              <a:buNone/>
            </a:pPr>
            <a:r>
              <a:t/>
            </a:r>
            <a:endParaRPr b="0" i="0" sz="2800" u="none" cap="none" strike="noStrike">
              <a:solidFill>
                <a:schemeClr val="lt1"/>
              </a:solidFill>
              <a:latin typeface="Quattrocento Sans"/>
              <a:ea typeface="Quattrocento Sans"/>
              <a:cs typeface="Quattrocento Sans"/>
              <a:sym typeface="Quattrocento Sans"/>
            </a:endParaRPr>
          </a:p>
          <a:p>
            <a:pPr indent="0" lvl="0" marL="0" marR="0" rtl="0" algn="l">
              <a:lnSpc>
                <a:spcPct val="100000"/>
              </a:lnSpc>
              <a:spcBef>
                <a:spcPts val="400"/>
              </a:spcBef>
              <a:spcAft>
                <a:spcPts val="0"/>
              </a:spcAft>
              <a:buSzPts val="333"/>
              <a:buNone/>
            </a:pPr>
            <a:r>
              <a:t/>
            </a:r>
            <a:endParaRPr b="0" i="0" sz="2800" u="none" cap="none" strike="noStrike">
              <a:solidFill>
                <a:schemeClr val="lt1"/>
              </a:solidFill>
              <a:latin typeface="Quattrocento Sans"/>
              <a:ea typeface="Quattrocento Sans"/>
              <a:cs typeface="Quattrocento Sans"/>
              <a:sym typeface="Quattrocento Sans"/>
            </a:endParaRPr>
          </a:p>
        </p:txBody>
      </p:sp>
      <p:sp>
        <p:nvSpPr>
          <p:cNvPr id="275" name="Google Shape;275;p33"/>
          <p:cNvSpPr txBox="1"/>
          <p:nvPr>
            <p:ph type="title"/>
          </p:nvPr>
        </p:nvSpPr>
        <p:spPr>
          <a:xfrm>
            <a:off x="457200" y="274649"/>
            <a:ext cx="8229600" cy="2140500"/>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lt1"/>
              </a:buClr>
              <a:buSzPts val="810"/>
              <a:buFont typeface="Domine"/>
              <a:buNone/>
            </a:pPr>
            <a:r>
              <a:t/>
            </a:r>
            <a:endParaRPr b="1" sz="3600">
              <a:solidFill>
                <a:srgbClr val="003171"/>
              </a:solidFill>
              <a:latin typeface="Quattrocento Sans"/>
              <a:ea typeface="Quattrocento Sans"/>
              <a:cs typeface="Quattrocento Sans"/>
              <a:sym typeface="Quattrocento Sans"/>
            </a:endParaRPr>
          </a:p>
          <a:p>
            <a:pPr indent="0" lvl="0" marL="0" marR="0" rtl="0" algn="ctr">
              <a:lnSpc>
                <a:spcPct val="100000"/>
              </a:lnSpc>
              <a:spcBef>
                <a:spcPts val="0"/>
              </a:spcBef>
              <a:spcAft>
                <a:spcPts val="0"/>
              </a:spcAft>
              <a:buClr>
                <a:schemeClr val="lt1"/>
              </a:buClr>
              <a:buSzPts val="675"/>
              <a:buFont typeface="Domine"/>
              <a:buNone/>
            </a:pPr>
            <a:r>
              <a:rPr b="1" lang="en-US" sz="3000"/>
              <a:t>Amount Spent  </a:t>
            </a:r>
            <a:endParaRPr b="1"/>
          </a:p>
          <a:p>
            <a:pPr indent="0" lvl="0" marL="0" marR="0" rtl="0" algn="ctr">
              <a:lnSpc>
                <a:spcPct val="100000"/>
              </a:lnSpc>
              <a:spcBef>
                <a:spcPts val="0"/>
              </a:spcBef>
              <a:spcAft>
                <a:spcPts val="0"/>
              </a:spcAft>
              <a:buClr>
                <a:schemeClr val="lt1"/>
              </a:buClr>
              <a:buSzPts val="675"/>
              <a:buFont typeface="Domine"/>
              <a:buNone/>
            </a:pPr>
            <a:r>
              <a:rPr b="1" lang="en-US" sz="3000"/>
              <a:t>Special Education</a:t>
            </a:r>
            <a:endParaRPr b="1"/>
          </a:p>
          <a:p>
            <a:pPr indent="0" lvl="0" marL="0" marR="0" rtl="0" algn="ctr">
              <a:lnSpc>
                <a:spcPct val="100000"/>
              </a:lnSpc>
              <a:spcBef>
                <a:spcPts val="0"/>
              </a:spcBef>
              <a:spcAft>
                <a:spcPts val="0"/>
              </a:spcAft>
              <a:buClr>
                <a:schemeClr val="lt1"/>
              </a:buClr>
              <a:buSzPts val="675"/>
              <a:buFont typeface="Domine"/>
              <a:buNone/>
            </a:pPr>
            <a:r>
              <a:rPr b="1" lang="en-US" sz="3000"/>
              <a:t>Prior Year (</a:t>
            </a:r>
            <a:r>
              <a:rPr b="1" lang="en-US" sz="3000"/>
              <a:t>2022)</a:t>
            </a:r>
            <a:br>
              <a:rPr i="0" lang="en-US" sz="3200" u="none" cap="none" strike="noStrike"/>
            </a:br>
            <a:endParaRPr i="0" sz="3200" u="none" cap="none" strike="noStrike"/>
          </a:p>
        </p:txBody>
      </p:sp>
      <p:graphicFrame>
        <p:nvGraphicFramePr>
          <p:cNvPr id="276" name="Google Shape;276;p33"/>
          <p:cNvGraphicFramePr/>
          <p:nvPr/>
        </p:nvGraphicFramePr>
        <p:xfrm>
          <a:off x="952500" y="2857500"/>
          <a:ext cx="3000000" cy="3000000"/>
        </p:xfrm>
        <a:graphic>
          <a:graphicData uri="http://schemas.openxmlformats.org/drawingml/2006/table">
            <a:tbl>
              <a:tblPr>
                <a:noFill/>
                <a:tableStyleId>{7EA5E399-869E-4F4A-A6A6-AC7D1CE1B6B7}</a:tableStyleId>
              </a:tblPr>
              <a:tblGrid>
                <a:gridCol w="3619500"/>
                <a:gridCol w="3619500"/>
              </a:tblGrid>
              <a:tr h="381000">
                <a:tc>
                  <a:txBody>
                    <a:bodyPr/>
                    <a:lstStyle/>
                    <a:p>
                      <a:pPr indent="0" lvl="0" marL="0" marR="0" rtl="0" algn="l">
                        <a:lnSpc>
                          <a:spcPct val="100000"/>
                        </a:lnSpc>
                        <a:spcBef>
                          <a:spcPts val="0"/>
                        </a:spcBef>
                        <a:spcAft>
                          <a:spcPts val="0"/>
                        </a:spcAft>
                        <a:buClr>
                          <a:srgbClr val="000000"/>
                        </a:buClr>
                        <a:buSzPts val="2400"/>
                        <a:buFont typeface="Trebuchet MS"/>
                        <a:buNone/>
                      </a:pPr>
                      <a:r>
                        <a:rPr lang="en-US" sz="2400" u="none" cap="none" strike="noStrike">
                          <a:solidFill>
                            <a:schemeClr val="lt1"/>
                          </a:solidFill>
                          <a:latin typeface="Trebuchet MS"/>
                          <a:ea typeface="Trebuchet MS"/>
                          <a:cs typeface="Trebuchet MS"/>
                          <a:sym typeface="Trebuchet MS"/>
                        </a:rPr>
                        <a:t>State and Local Funds</a:t>
                      </a:r>
                      <a:endParaRPr>
                        <a:solidFill>
                          <a:schemeClr val="lt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400"/>
                        <a:buFont typeface="Trebuchet MS"/>
                        <a:buNone/>
                      </a:pPr>
                      <a:r>
                        <a:rPr lang="en-US" sz="2400" u="none" cap="none" strike="noStrike">
                          <a:solidFill>
                            <a:schemeClr val="lt1"/>
                          </a:solidFill>
                          <a:latin typeface="Trebuchet MS"/>
                          <a:ea typeface="Trebuchet MS"/>
                          <a:cs typeface="Trebuchet MS"/>
                          <a:sym typeface="Trebuchet MS"/>
                        </a:rPr>
                        <a:t>$</a:t>
                      </a:r>
                      <a:r>
                        <a:rPr lang="en-US" sz="2400">
                          <a:solidFill>
                            <a:schemeClr val="lt1"/>
                          </a:solidFill>
                          <a:latin typeface="Trebuchet MS"/>
                          <a:ea typeface="Trebuchet MS"/>
                          <a:cs typeface="Trebuchet MS"/>
                          <a:sym typeface="Trebuchet MS"/>
                        </a:rPr>
                        <a:t>2,180,495</a:t>
                      </a:r>
                      <a:endParaRPr sz="2400" u="none" cap="none" strike="noStrike">
                        <a:solidFill>
                          <a:schemeClr val="lt1"/>
                        </a:solidFill>
                        <a:latin typeface="Trebuchet MS"/>
                        <a:ea typeface="Trebuchet MS"/>
                        <a:cs typeface="Trebuchet MS"/>
                        <a:sym typeface="Trebuchet MS"/>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400"/>
                        <a:buFont typeface="Trebuchet MS"/>
                        <a:buNone/>
                      </a:pPr>
                      <a:r>
                        <a:rPr lang="en-US" sz="2400" u="none" cap="none" strike="noStrike">
                          <a:solidFill>
                            <a:schemeClr val="lt1"/>
                          </a:solidFill>
                          <a:latin typeface="Trebuchet MS"/>
                          <a:ea typeface="Trebuchet MS"/>
                          <a:cs typeface="Trebuchet MS"/>
                          <a:sym typeface="Trebuchet MS"/>
                        </a:rPr>
                        <a:t>Federal Funds</a:t>
                      </a:r>
                      <a:endParaRPr>
                        <a:solidFill>
                          <a:schemeClr val="lt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400"/>
                        <a:buFont typeface="Trebuchet MS"/>
                        <a:buNone/>
                      </a:pPr>
                      <a:r>
                        <a:rPr lang="en-US" sz="2400" u="none" cap="none" strike="noStrike">
                          <a:solidFill>
                            <a:schemeClr val="lt1"/>
                          </a:solidFill>
                          <a:latin typeface="Trebuchet MS"/>
                          <a:ea typeface="Trebuchet MS"/>
                          <a:cs typeface="Trebuchet MS"/>
                          <a:sym typeface="Trebuchet MS"/>
                        </a:rPr>
                        <a:t>$</a:t>
                      </a:r>
                      <a:r>
                        <a:rPr lang="en-US" sz="2400">
                          <a:solidFill>
                            <a:schemeClr val="lt1"/>
                          </a:solidFill>
                          <a:latin typeface="Trebuchet MS"/>
                          <a:ea typeface="Trebuchet MS"/>
                          <a:cs typeface="Trebuchet MS"/>
                          <a:sym typeface="Trebuchet MS"/>
                        </a:rPr>
                        <a:t>   241,682</a:t>
                      </a:r>
                      <a:endParaRPr sz="2400" u="none" cap="none" strike="noStrike">
                        <a:solidFill>
                          <a:schemeClr val="lt1"/>
                        </a:solidFill>
                        <a:latin typeface="Trebuchet MS"/>
                        <a:ea typeface="Trebuchet MS"/>
                        <a:cs typeface="Trebuchet MS"/>
                        <a:sym typeface="Trebuchet MS"/>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2400"/>
                        <a:buFont typeface="Trebuchet MS"/>
                        <a:buNone/>
                      </a:pPr>
                      <a:r>
                        <a:rPr lang="en-US" sz="2400" u="none" cap="none" strike="noStrike">
                          <a:solidFill>
                            <a:schemeClr val="lt1"/>
                          </a:solidFill>
                          <a:latin typeface="Trebuchet MS"/>
                          <a:ea typeface="Trebuchet MS"/>
                          <a:cs typeface="Trebuchet MS"/>
                          <a:sym typeface="Trebuchet MS"/>
                        </a:rPr>
                        <a:t>Total</a:t>
                      </a:r>
                      <a:endParaRPr>
                        <a:solidFill>
                          <a:schemeClr val="lt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2400"/>
                        <a:buFont typeface="Trebuchet MS"/>
                        <a:buNone/>
                      </a:pPr>
                      <a:r>
                        <a:rPr lang="en-US" sz="2400" u="none" cap="none" strike="noStrike">
                          <a:solidFill>
                            <a:schemeClr val="lt1"/>
                          </a:solidFill>
                          <a:latin typeface="Trebuchet MS"/>
                          <a:ea typeface="Trebuchet MS"/>
                          <a:cs typeface="Trebuchet MS"/>
                          <a:sym typeface="Trebuchet MS"/>
                        </a:rPr>
                        <a:t>$</a:t>
                      </a:r>
                      <a:r>
                        <a:rPr lang="en-US" sz="2400">
                          <a:solidFill>
                            <a:schemeClr val="lt1"/>
                          </a:solidFill>
                          <a:latin typeface="Trebuchet MS"/>
                          <a:ea typeface="Trebuchet MS"/>
                          <a:cs typeface="Trebuchet MS"/>
                          <a:sym typeface="Trebuchet MS"/>
                        </a:rPr>
                        <a:t>2,422,177</a:t>
                      </a:r>
                      <a:endParaRPr sz="2400" u="none" cap="none" strike="noStrike">
                        <a:solidFill>
                          <a:schemeClr val="lt1"/>
                        </a:solidFill>
                        <a:latin typeface="Trebuchet MS"/>
                        <a:ea typeface="Trebuchet MS"/>
                        <a:cs typeface="Trebuchet MS"/>
                        <a:sym typeface="Trebuchet MS"/>
                      </a:endParaRPr>
                    </a:p>
                  </a:txBody>
                  <a:tcPr marT="91425" marB="91425" marR="91425" marL="91425"/>
                </a:tc>
              </a:tr>
            </a:tbl>
          </a:graphicData>
        </a:graphic>
      </p:graphicFrame>
      <p:sp>
        <p:nvSpPr>
          <p:cNvPr id="277" name="Google Shape;277;p33"/>
          <p:cNvSpPr txBox="1"/>
          <p:nvPr/>
        </p:nvSpPr>
        <p:spPr>
          <a:xfrm>
            <a:off x="4740000" y="5210975"/>
            <a:ext cx="4431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4"/>
          <p:cNvSpPr txBox="1"/>
          <p:nvPr/>
        </p:nvSpPr>
        <p:spPr>
          <a:xfrm>
            <a:off x="2156500" y="347075"/>
            <a:ext cx="4497000" cy="1134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3171"/>
              </a:buClr>
              <a:buSzPts val="2800"/>
              <a:buFont typeface="Quattrocento Sans"/>
              <a:buNone/>
            </a:pPr>
            <a:r>
              <a:rPr b="1" i="0" lang="en-US" sz="2800" u="none" cap="none" strike="noStrike">
                <a:solidFill>
                  <a:schemeClr val="lt1"/>
                </a:solidFill>
                <a:latin typeface="Montserrat"/>
                <a:ea typeface="Montserrat"/>
                <a:cs typeface="Montserrat"/>
                <a:sym typeface="Montserrat"/>
              </a:rPr>
              <a:t>IDEA Federal Budget</a:t>
            </a:r>
            <a:endParaRPr>
              <a:solidFill>
                <a:schemeClr val="lt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3171"/>
              </a:buClr>
              <a:buSzPts val="2800"/>
              <a:buFont typeface="Quattrocento Sans"/>
              <a:buNone/>
            </a:pPr>
            <a:r>
              <a:rPr b="1" i="0" lang="en-US" sz="2800" u="none" cap="none" strike="noStrike">
                <a:solidFill>
                  <a:schemeClr val="lt1"/>
                </a:solidFill>
                <a:latin typeface="Montserrat"/>
                <a:ea typeface="Montserrat"/>
                <a:cs typeface="Montserrat"/>
                <a:sym typeface="Montserrat"/>
              </a:rPr>
              <a:t>20</a:t>
            </a:r>
            <a:r>
              <a:rPr b="1" lang="en-US" sz="2800">
                <a:solidFill>
                  <a:schemeClr val="lt1"/>
                </a:solidFill>
                <a:latin typeface="Montserrat"/>
                <a:ea typeface="Montserrat"/>
                <a:cs typeface="Montserrat"/>
                <a:sym typeface="Montserrat"/>
              </a:rPr>
              <a:t>22-2023</a:t>
            </a:r>
            <a:endParaRPr b="1" i="0" sz="2800" u="none" cap="none" strike="noStrike">
              <a:solidFill>
                <a:schemeClr val="lt1"/>
              </a:solidFill>
              <a:latin typeface="Montserrat"/>
              <a:ea typeface="Montserrat"/>
              <a:cs typeface="Montserrat"/>
              <a:sym typeface="Montserrat"/>
            </a:endParaRPr>
          </a:p>
        </p:txBody>
      </p:sp>
      <p:pic>
        <p:nvPicPr>
          <p:cNvPr id="284" name="Google Shape;284;p34"/>
          <p:cNvPicPr preferRelativeResize="0"/>
          <p:nvPr/>
        </p:nvPicPr>
        <p:blipFill>
          <a:blip r:embed="rId3">
            <a:alphaModFix/>
          </a:blip>
          <a:stretch>
            <a:fillRect/>
          </a:stretch>
        </p:blipFill>
        <p:spPr>
          <a:xfrm>
            <a:off x="152400" y="1371529"/>
            <a:ext cx="8839200" cy="5204650"/>
          </a:xfrm>
          <a:prstGeom prst="rect">
            <a:avLst/>
          </a:prstGeom>
          <a:noFill/>
          <a:ln>
            <a:noFill/>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7"/>
          <p:cNvSpPr txBox="1"/>
          <p:nvPr/>
        </p:nvSpPr>
        <p:spPr>
          <a:xfrm>
            <a:off x="762000" y="533400"/>
            <a:ext cx="7543800" cy="5638800"/>
          </a:xfrm>
          <a:prstGeom prst="rect">
            <a:avLst/>
          </a:prstGeom>
          <a:noFill/>
          <a:ln>
            <a:noFill/>
          </a:ln>
        </p:spPr>
        <p:txBody>
          <a:bodyPr anchorCtr="0" anchor="t" bIns="45700" lIns="91425" spcFirstLastPara="1" rIns="91425" wrap="square" tIns="91425">
            <a:noAutofit/>
          </a:bodyPr>
          <a:lstStyle/>
          <a:p>
            <a:pPr indent="0" lvl="0" marL="0" marR="0" rtl="0" algn="ctr">
              <a:lnSpc>
                <a:spcPct val="100000"/>
              </a:lnSpc>
              <a:spcBef>
                <a:spcPts val="0"/>
              </a:spcBef>
              <a:spcAft>
                <a:spcPts val="0"/>
              </a:spcAft>
              <a:buClr>
                <a:schemeClr val="lt2"/>
              </a:buClr>
              <a:buSzPts val="700"/>
              <a:buFont typeface="Quattrocento Sans"/>
              <a:buNone/>
            </a:pPr>
            <a:r>
              <a:rPr b="1" i="0" lang="en-US" sz="2800" u="none" cap="none" strike="noStrike">
                <a:solidFill>
                  <a:schemeClr val="lt1"/>
                </a:solidFill>
                <a:latin typeface="Quattrocento Sans"/>
                <a:ea typeface="Quattrocento Sans"/>
                <a:cs typeface="Quattrocento Sans"/>
                <a:sym typeface="Quattrocento Sans"/>
              </a:rPr>
              <a:t>Purpose of IDEA-B Funding:  </a:t>
            </a:r>
            <a:endParaRPr>
              <a:solidFill>
                <a:schemeClr val="lt1"/>
              </a:solidFill>
            </a:endParaRPr>
          </a:p>
          <a:p>
            <a:pPr indent="0" lvl="0" marL="0" marR="0" rtl="0" algn="l">
              <a:lnSpc>
                <a:spcPct val="100000"/>
              </a:lnSpc>
              <a:spcBef>
                <a:spcPts val="1800"/>
              </a:spcBef>
              <a:spcAft>
                <a:spcPts val="0"/>
              </a:spcAft>
              <a:buClr>
                <a:schemeClr val="lt2"/>
              </a:buClr>
              <a:buSzPts val="600"/>
              <a:buFont typeface="Quattrocento Sans"/>
              <a:buNone/>
            </a:pPr>
            <a:r>
              <a:rPr b="1" i="0" lang="en-US" sz="2400" u="none" cap="none" strike="noStrike">
                <a:solidFill>
                  <a:schemeClr val="lt1"/>
                </a:solidFill>
                <a:latin typeface="Quattrocento Sans"/>
                <a:ea typeface="Quattrocento Sans"/>
                <a:cs typeface="Quattrocento Sans"/>
                <a:sym typeface="Quattrocento Sans"/>
              </a:rPr>
              <a:t>To provide supplemental federal funds to assist in the costs of providing special education and related services to children with disabilities.</a:t>
            </a:r>
            <a:endParaRPr>
              <a:solidFill>
                <a:schemeClr val="lt1"/>
              </a:solidFill>
            </a:endParaRPr>
          </a:p>
          <a:p>
            <a:pPr indent="-276225" lvl="1" marL="593725" marR="0" rtl="0" algn="l">
              <a:lnSpc>
                <a:spcPct val="100000"/>
              </a:lnSpc>
              <a:spcBef>
                <a:spcPts val="1800"/>
              </a:spcBef>
              <a:spcAft>
                <a:spcPts val="0"/>
              </a:spcAft>
              <a:buClr>
                <a:schemeClr val="lt1"/>
              </a:buClr>
              <a:buSzPts val="990"/>
              <a:buFont typeface="Arial"/>
              <a:buChar char="•"/>
            </a:pPr>
            <a:r>
              <a:rPr b="1" i="0" lang="en-US" sz="2200" u="none" cap="none" strike="noStrike">
                <a:solidFill>
                  <a:schemeClr val="lt1"/>
                </a:solidFill>
                <a:latin typeface="Quattrocento Sans"/>
                <a:ea typeface="Quattrocento Sans"/>
                <a:cs typeface="Quattrocento Sans"/>
                <a:sym typeface="Quattrocento Sans"/>
              </a:rPr>
              <a:t>a.      Funds under this program are combined with state and local funds to provide a Free Appropriate Public Education to children with disabilities.</a:t>
            </a:r>
            <a:endParaRPr>
              <a:solidFill>
                <a:schemeClr val="lt1"/>
              </a:solidFill>
            </a:endParaRPr>
          </a:p>
          <a:p>
            <a:pPr indent="-276225" lvl="1" marL="593725" marR="0" rtl="0" algn="l">
              <a:lnSpc>
                <a:spcPct val="100000"/>
              </a:lnSpc>
              <a:spcBef>
                <a:spcPts val="1800"/>
              </a:spcBef>
              <a:spcAft>
                <a:spcPts val="0"/>
              </a:spcAft>
              <a:buClr>
                <a:schemeClr val="lt1"/>
              </a:buClr>
              <a:buSzPts val="990"/>
              <a:buFont typeface="Arial"/>
              <a:buChar char="•"/>
            </a:pPr>
            <a:r>
              <a:rPr b="1" i="0" lang="en-US" sz="2200" u="none" cap="none" strike="noStrike">
                <a:solidFill>
                  <a:schemeClr val="lt1"/>
                </a:solidFill>
                <a:latin typeface="Quattrocento Sans"/>
                <a:ea typeface="Quattrocento Sans"/>
                <a:cs typeface="Quattrocento Sans"/>
                <a:sym typeface="Quattrocento Sans"/>
              </a:rPr>
              <a:t>b.      IDEA-B grant funds that flow-through to the LEAs may be used for staffing, educational materials, equipment, and other costs to provide special education and related services, as well as supplementary aids and services, to children with disabilities.</a:t>
            </a:r>
            <a:endParaRPr>
              <a:solidFill>
                <a:schemeClr val="lt1"/>
              </a:solidFill>
            </a:endParaRPr>
          </a:p>
          <a:p>
            <a:pPr indent="0" lvl="0" marL="0" marR="0" rtl="0" algn="l">
              <a:lnSpc>
                <a:spcPct val="93000"/>
              </a:lnSpc>
              <a:spcBef>
                <a:spcPts val="1400"/>
              </a:spcBef>
              <a:spcAft>
                <a:spcPts val="0"/>
              </a:spcAft>
              <a:buClr>
                <a:srgbClr val="000000"/>
              </a:buClr>
              <a:buSzPts val="2200"/>
              <a:buFont typeface="Arial"/>
              <a:buNone/>
            </a:pPr>
            <a:r>
              <a:t/>
            </a:r>
            <a:endParaRPr b="1" i="0" sz="2200" u="none" cap="none" strike="noStrike">
              <a:solidFill>
                <a:schemeClr val="lt1"/>
              </a:solidFill>
              <a:latin typeface="Quattrocento Sans"/>
              <a:ea typeface="Quattrocento Sans"/>
              <a:cs typeface="Quattrocento Sans"/>
              <a:sym typeface="Quattrocento Sans"/>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5"/>
          <p:cNvSpPr txBox="1"/>
          <p:nvPr/>
        </p:nvSpPr>
        <p:spPr>
          <a:xfrm>
            <a:off x="1066800" y="685800"/>
            <a:ext cx="7315200" cy="5105400"/>
          </a:xfrm>
          <a:prstGeom prst="rect">
            <a:avLst/>
          </a:prstGeom>
          <a:noFill/>
          <a:ln>
            <a:noFill/>
          </a:ln>
        </p:spPr>
        <p:txBody>
          <a:bodyPr anchorCtr="0" anchor="t" bIns="45700" lIns="91425" spcFirstLastPara="1" rIns="91425" wrap="square" tIns="91425">
            <a:noAutofit/>
          </a:bodyPr>
          <a:lstStyle/>
          <a:p>
            <a:pPr indent="-457200" lvl="0" marL="457200" marR="0" rtl="0" algn="l">
              <a:lnSpc>
                <a:spcPct val="100000"/>
              </a:lnSpc>
              <a:spcBef>
                <a:spcPts val="0"/>
              </a:spcBef>
              <a:spcAft>
                <a:spcPts val="0"/>
              </a:spcAft>
              <a:buClr>
                <a:schemeClr val="lt2"/>
              </a:buClr>
              <a:buSzPts val="800"/>
              <a:buFont typeface="Quattrocento Sans"/>
              <a:buNone/>
            </a:pPr>
            <a:r>
              <a:rPr b="1" i="0" lang="en-US" sz="3100" u="none" cap="none" strike="noStrike">
                <a:solidFill>
                  <a:schemeClr val="lt1"/>
                </a:solidFill>
                <a:latin typeface="Montserrat"/>
                <a:ea typeface="Montserrat"/>
                <a:cs typeface="Montserrat"/>
                <a:sym typeface="Montserrat"/>
              </a:rPr>
              <a:t>IDEA-B funds are used for salaries</a:t>
            </a:r>
            <a:r>
              <a:rPr b="1" lang="en-US" sz="3100">
                <a:solidFill>
                  <a:schemeClr val="lt1"/>
                </a:solidFill>
                <a:latin typeface="Montserrat"/>
                <a:ea typeface="Montserrat"/>
                <a:cs typeface="Montserrat"/>
                <a:sym typeface="Montserrat"/>
              </a:rPr>
              <a:t> </a:t>
            </a:r>
            <a:r>
              <a:rPr b="1" i="0" lang="en-US" sz="3100" u="none" cap="none" strike="noStrike">
                <a:solidFill>
                  <a:schemeClr val="lt1"/>
                </a:solidFill>
                <a:latin typeface="Montserrat"/>
                <a:ea typeface="Montserrat"/>
                <a:cs typeface="Montserrat"/>
                <a:sym typeface="Montserrat"/>
              </a:rPr>
              <a:t>for:</a:t>
            </a:r>
            <a:endParaRPr sz="1300">
              <a:solidFill>
                <a:schemeClr val="lt1"/>
              </a:solidFill>
              <a:latin typeface="Montserrat"/>
              <a:ea typeface="Montserrat"/>
              <a:cs typeface="Montserrat"/>
              <a:sym typeface="Montserrat"/>
            </a:endParaRPr>
          </a:p>
          <a:p>
            <a:pPr indent="-457200" lvl="0" marL="457200" marR="0" rtl="0" algn="l">
              <a:lnSpc>
                <a:spcPct val="100000"/>
              </a:lnSpc>
              <a:spcBef>
                <a:spcPts val="0"/>
              </a:spcBef>
              <a:spcAft>
                <a:spcPts val="0"/>
              </a:spcAft>
              <a:buClr>
                <a:schemeClr val="lt1"/>
              </a:buClr>
              <a:buSzPts val="3200"/>
              <a:buFont typeface="Arial"/>
              <a:buNone/>
            </a:pPr>
            <a:r>
              <a:t/>
            </a:r>
            <a:endParaRPr b="1" i="0" sz="3100" u="none" cap="none" strike="noStrike">
              <a:solidFill>
                <a:schemeClr val="lt1"/>
              </a:solidFill>
              <a:latin typeface="Montserrat"/>
              <a:ea typeface="Montserrat"/>
              <a:cs typeface="Montserrat"/>
              <a:sym typeface="Montserrat"/>
            </a:endParaRPr>
          </a:p>
          <a:p>
            <a:pPr indent="-457200" lvl="0" marL="457200" marR="0" rtl="0" algn="l">
              <a:lnSpc>
                <a:spcPct val="100000"/>
              </a:lnSpc>
              <a:spcBef>
                <a:spcPts val="0"/>
              </a:spcBef>
              <a:spcAft>
                <a:spcPts val="0"/>
              </a:spcAft>
              <a:buClr>
                <a:schemeClr val="lt2"/>
              </a:buClr>
              <a:buSzPts val="800"/>
              <a:buFont typeface="Quattrocento Sans"/>
              <a:buNone/>
            </a:pPr>
            <a:r>
              <a:rPr b="1" lang="en-US" sz="3100">
                <a:solidFill>
                  <a:schemeClr val="lt1"/>
                </a:solidFill>
                <a:latin typeface="Montserrat"/>
                <a:ea typeface="Montserrat"/>
                <a:cs typeface="Montserrat"/>
                <a:sym typeface="Montserrat"/>
              </a:rPr>
              <a:t>3 </a:t>
            </a:r>
            <a:r>
              <a:rPr b="1" i="0" lang="en-US" sz="3100" u="none" cap="none" strike="noStrike">
                <a:solidFill>
                  <a:schemeClr val="lt1"/>
                </a:solidFill>
                <a:latin typeface="Montserrat"/>
                <a:ea typeface="Montserrat"/>
                <a:cs typeface="Montserrat"/>
                <a:sym typeface="Montserrat"/>
              </a:rPr>
              <a:t>  Intervention Specialists</a:t>
            </a:r>
            <a:endParaRPr sz="1300">
              <a:solidFill>
                <a:schemeClr val="lt1"/>
              </a:solidFill>
              <a:latin typeface="Montserrat"/>
              <a:ea typeface="Montserrat"/>
              <a:cs typeface="Montserrat"/>
              <a:sym typeface="Montserrat"/>
            </a:endParaRPr>
          </a:p>
          <a:p>
            <a:pPr indent="-457200" lvl="0" marL="457200" marR="0" rtl="0" algn="l">
              <a:lnSpc>
                <a:spcPct val="100000"/>
              </a:lnSpc>
              <a:spcBef>
                <a:spcPts val="0"/>
              </a:spcBef>
              <a:spcAft>
                <a:spcPts val="0"/>
              </a:spcAft>
              <a:buClr>
                <a:schemeClr val="lt1"/>
              </a:buClr>
              <a:buSzPts val="3200"/>
              <a:buFont typeface="Arial"/>
              <a:buNone/>
            </a:pPr>
            <a:r>
              <a:t/>
            </a:r>
            <a:endParaRPr b="1" i="0" sz="3100" u="none" cap="none" strike="noStrike">
              <a:solidFill>
                <a:schemeClr val="lt1"/>
              </a:solidFill>
              <a:latin typeface="Montserrat"/>
              <a:ea typeface="Montserrat"/>
              <a:cs typeface="Montserrat"/>
              <a:sym typeface="Montserrat"/>
            </a:endParaRPr>
          </a:p>
          <a:p>
            <a:pPr indent="-457200" lvl="0" marL="457200" marR="0" rtl="0" algn="l">
              <a:lnSpc>
                <a:spcPct val="100000"/>
              </a:lnSpc>
              <a:spcBef>
                <a:spcPts val="0"/>
              </a:spcBef>
              <a:spcAft>
                <a:spcPts val="0"/>
              </a:spcAft>
              <a:buClr>
                <a:schemeClr val="lt2"/>
              </a:buClr>
              <a:buSzPts val="800"/>
              <a:buFont typeface="Quattrocento Sans"/>
              <a:buNone/>
            </a:pPr>
            <a:r>
              <a:rPr b="1" i="0" lang="en-US" sz="3100" u="none" cap="none" strike="noStrike">
                <a:solidFill>
                  <a:schemeClr val="lt1"/>
                </a:solidFill>
                <a:latin typeface="Montserrat"/>
                <a:ea typeface="Montserrat"/>
                <a:cs typeface="Montserrat"/>
                <a:sym typeface="Montserrat"/>
              </a:rPr>
              <a:t>1    Alternative Program Specialist</a:t>
            </a:r>
            <a:endParaRPr b="1" i="0" sz="3100" u="none" cap="none" strike="noStrike">
              <a:solidFill>
                <a:schemeClr val="lt1"/>
              </a:solidFill>
              <a:latin typeface="Montserrat"/>
              <a:ea typeface="Montserrat"/>
              <a:cs typeface="Montserrat"/>
              <a:sym typeface="Montserrat"/>
            </a:endParaRPr>
          </a:p>
          <a:p>
            <a:pPr indent="-457200" lvl="0" marL="457200" marR="0" rtl="0" algn="l">
              <a:lnSpc>
                <a:spcPct val="100000"/>
              </a:lnSpc>
              <a:spcBef>
                <a:spcPts val="0"/>
              </a:spcBef>
              <a:spcAft>
                <a:spcPts val="0"/>
              </a:spcAft>
              <a:buClr>
                <a:schemeClr val="lt2"/>
              </a:buClr>
              <a:buSzPts val="800"/>
              <a:buFont typeface="Quattrocento Sans"/>
              <a:buNone/>
            </a:pPr>
            <a:r>
              <a:t/>
            </a:r>
            <a:endParaRPr b="1" sz="3100">
              <a:solidFill>
                <a:schemeClr val="lt1"/>
              </a:solidFill>
              <a:latin typeface="Montserrat"/>
              <a:ea typeface="Montserrat"/>
              <a:cs typeface="Montserrat"/>
              <a:sym typeface="Montserrat"/>
            </a:endParaRPr>
          </a:p>
          <a:p>
            <a:pPr indent="-457200" lvl="0" marL="457200" marR="0" rtl="0" algn="l">
              <a:lnSpc>
                <a:spcPct val="100000"/>
              </a:lnSpc>
              <a:spcBef>
                <a:spcPts val="0"/>
              </a:spcBef>
              <a:spcAft>
                <a:spcPts val="0"/>
              </a:spcAft>
              <a:buClr>
                <a:schemeClr val="lt2"/>
              </a:buClr>
              <a:buSzPts val="800"/>
              <a:buFont typeface="Quattrocento Sans"/>
              <a:buNone/>
            </a:pPr>
            <a:r>
              <a:rPr b="1" lang="en-US" sz="3100">
                <a:solidFill>
                  <a:schemeClr val="lt1"/>
                </a:solidFill>
                <a:latin typeface="Montserrat"/>
                <a:ea typeface="Montserrat"/>
                <a:cs typeface="Montserrat"/>
                <a:sym typeface="Montserrat"/>
              </a:rPr>
              <a:t>.5</a:t>
            </a:r>
            <a:r>
              <a:rPr b="1" i="0" lang="en-US" sz="3100" u="none" cap="none" strike="noStrike">
                <a:solidFill>
                  <a:schemeClr val="lt1"/>
                </a:solidFill>
                <a:latin typeface="Montserrat"/>
                <a:ea typeface="Montserrat"/>
                <a:cs typeface="Montserrat"/>
                <a:sym typeface="Montserrat"/>
              </a:rPr>
              <a:t>   Educational Aides</a:t>
            </a:r>
            <a:endParaRPr b="1" i="0" sz="3100" u="none" cap="none" strike="noStrike">
              <a:solidFill>
                <a:schemeClr val="lt1"/>
              </a:solidFill>
              <a:latin typeface="Montserrat"/>
              <a:ea typeface="Montserrat"/>
              <a:cs typeface="Montserrat"/>
              <a:sym typeface="Montserrat"/>
            </a:endParaRP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6"/>
          <p:cNvSpPr txBox="1"/>
          <p:nvPr/>
        </p:nvSpPr>
        <p:spPr>
          <a:xfrm>
            <a:off x="1032350" y="712825"/>
            <a:ext cx="7543800" cy="4664100"/>
          </a:xfrm>
          <a:prstGeom prst="rect">
            <a:avLst/>
          </a:prstGeom>
          <a:noFill/>
          <a:ln>
            <a:noFill/>
          </a:ln>
        </p:spPr>
        <p:txBody>
          <a:bodyPr anchorCtr="0" anchor="t" bIns="45700" lIns="91425" spcFirstLastPara="1" rIns="91425" wrap="square" tIns="91425">
            <a:noAutofit/>
          </a:bodyPr>
          <a:lstStyle/>
          <a:p>
            <a:pPr indent="0" lvl="0" marL="0" marR="0" rtl="0" algn="l">
              <a:lnSpc>
                <a:spcPct val="100000"/>
              </a:lnSpc>
              <a:spcBef>
                <a:spcPts val="0"/>
              </a:spcBef>
              <a:spcAft>
                <a:spcPts val="0"/>
              </a:spcAft>
              <a:buClr>
                <a:schemeClr val="lt1"/>
              </a:buClr>
              <a:buSzPts val="3600"/>
              <a:buFont typeface="Arial"/>
              <a:buNone/>
            </a:pPr>
            <a:r>
              <a:t/>
            </a:r>
            <a:endParaRPr b="0" i="0" sz="3600" u="none" cap="none" strike="noStrike">
              <a:solidFill>
                <a:srgbClr val="303030"/>
              </a:solidFill>
              <a:latin typeface="Times New Roman"/>
              <a:ea typeface="Times New Roman"/>
              <a:cs typeface="Times New Roman"/>
              <a:sym typeface="Times New Roman"/>
            </a:endParaRPr>
          </a:p>
          <a:p>
            <a:pPr indent="0" lvl="0" marL="0" marR="0" rtl="0" algn="l">
              <a:lnSpc>
                <a:spcPct val="100000"/>
              </a:lnSpc>
              <a:spcBef>
                <a:spcPts val="1800"/>
              </a:spcBef>
              <a:spcAft>
                <a:spcPts val="0"/>
              </a:spcAft>
              <a:buClr>
                <a:schemeClr val="lt1"/>
              </a:buClr>
              <a:buSzPts val="3600"/>
              <a:buFont typeface="Arial"/>
              <a:buNone/>
            </a:pPr>
            <a:r>
              <a:t/>
            </a:r>
            <a:endParaRPr b="0" i="0" sz="3600" u="none" cap="none" strike="noStrike">
              <a:solidFill>
                <a:srgbClr val="303030"/>
              </a:solidFill>
              <a:latin typeface="Times New Roman"/>
              <a:ea typeface="Times New Roman"/>
              <a:cs typeface="Times New Roman"/>
              <a:sym typeface="Times New Roman"/>
            </a:endParaRPr>
          </a:p>
          <a:p>
            <a:pPr indent="0" lvl="0" marL="0" marR="0" rtl="0" algn="l">
              <a:lnSpc>
                <a:spcPct val="100000"/>
              </a:lnSpc>
              <a:spcBef>
                <a:spcPts val="1800"/>
              </a:spcBef>
              <a:spcAft>
                <a:spcPts val="0"/>
              </a:spcAft>
              <a:buClr>
                <a:schemeClr val="lt2"/>
              </a:buClr>
              <a:buSzPts val="900"/>
              <a:buFont typeface="Quattrocento Sans"/>
              <a:buNone/>
            </a:pPr>
            <a:r>
              <a:rPr b="1" i="0" lang="en-US" sz="3600" u="none" cap="none" strike="noStrike">
                <a:solidFill>
                  <a:schemeClr val="lt1"/>
                </a:solidFill>
                <a:latin typeface="Quattrocento Sans"/>
                <a:ea typeface="Quattrocento Sans"/>
                <a:cs typeface="Quattrocento Sans"/>
                <a:sym typeface="Quattrocento Sans"/>
              </a:rPr>
              <a:t>Please give us your thoughts/ideas on other ways that the funds can be allocated for the 20</a:t>
            </a:r>
            <a:r>
              <a:rPr b="1" lang="en-US" sz="3600">
                <a:solidFill>
                  <a:schemeClr val="lt1"/>
                </a:solidFill>
                <a:latin typeface="Quattrocento Sans"/>
                <a:ea typeface="Quattrocento Sans"/>
                <a:cs typeface="Quattrocento Sans"/>
                <a:sym typeface="Quattrocento Sans"/>
              </a:rPr>
              <a:t>23-2024</a:t>
            </a:r>
            <a:r>
              <a:rPr b="1" i="0" lang="en-US" sz="3600" u="none" cap="none" strike="noStrike">
                <a:solidFill>
                  <a:schemeClr val="lt1"/>
                </a:solidFill>
                <a:latin typeface="Quattrocento Sans"/>
                <a:ea typeface="Quattrocento Sans"/>
                <a:cs typeface="Quattrocento Sans"/>
                <a:sym typeface="Quattrocento Sans"/>
              </a:rPr>
              <a:t> school year. </a:t>
            </a:r>
            <a:endParaRPr>
              <a:solidFill>
                <a:schemeClr val="lt1"/>
              </a:solidFill>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7"/>
          <p:cNvSpPr txBox="1"/>
          <p:nvPr/>
        </p:nvSpPr>
        <p:spPr>
          <a:xfrm>
            <a:off x="500350" y="740900"/>
            <a:ext cx="7543800" cy="5791200"/>
          </a:xfrm>
          <a:prstGeom prst="rect">
            <a:avLst/>
          </a:prstGeom>
          <a:noFill/>
          <a:ln>
            <a:noFill/>
          </a:ln>
        </p:spPr>
        <p:txBody>
          <a:bodyPr anchorCtr="0" anchor="t" bIns="45700" lIns="91425" spcFirstLastPara="1" rIns="91425" wrap="square" tIns="91425">
            <a:noAutofit/>
          </a:bodyPr>
          <a:lstStyle/>
          <a:p>
            <a:pPr indent="0" lvl="0" marL="0" marR="0" rtl="0" algn="l">
              <a:lnSpc>
                <a:spcPct val="100000"/>
              </a:lnSpc>
              <a:spcBef>
                <a:spcPts val="0"/>
              </a:spcBef>
              <a:spcAft>
                <a:spcPts val="0"/>
              </a:spcAft>
              <a:buClr>
                <a:schemeClr val="lt1"/>
              </a:buClr>
              <a:buSzPts val="2400"/>
              <a:buFont typeface="Arial"/>
              <a:buNone/>
            </a:pPr>
            <a:r>
              <a:t/>
            </a:r>
            <a:endParaRPr b="1" i="0" sz="2400" u="none" cap="none" strike="noStrike">
              <a:solidFill>
                <a:schemeClr val="dk1"/>
              </a:solidFill>
              <a:latin typeface="Quattrocento Sans"/>
              <a:ea typeface="Quattrocento Sans"/>
              <a:cs typeface="Quattrocento Sans"/>
              <a:sym typeface="Quattrocento Sans"/>
            </a:endParaRPr>
          </a:p>
          <a:p>
            <a:pPr indent="0" lvl="0" marL="0" marR="0" rtl="0" algn="l">
              <a:lnSpc>
                <a:spcPct val="100000"/>
              </a:lnSpc>
              <a:spcBef>
                <a:spcPts val="1400"/>
              </a:spcBef>
              <a:spcAft>
                <a:spcPts val="0"/>
              </a:spcAft>
              <a:buClr>
                <a:srgbClr val="F2F2F2"/>
              </a:buClr>
              <a:buSzPts val="600"/>
              <a:buFont typeface="Quattrocento Sans"/>
              <a:buNone/>
            </a:pPr>
            <a:r>
              <a:rPr b="1" i="0" lang="en-US" sz="2400" u="none" cap="none" strike="noStrike">
                <a:solidFill>
                  <a:schemeClr val="lt1"/>
                </a:solidFill>
                <a:latin typeface="Quattrocento Sans"/>
                <a:ea typeface="Quattrocento Sans"/>
                <a:cs typeface="Quattrocento Sans"/>
                <a:sym typeface="Quattrocento Sans"/>
              </a:rPr>
              <a:t>For more information, please contact:</a:t>
            </a:r>
            <a:endParaRPr>
              <a:solidFill>
                <a:schemeClr val="lt1"/>
              </a:solidFill>
            </a:endParaRPr>
          </a:p>
          <a:p>
            <a:pPr indent="0" lvl="0" marL="0" marR="0" rtl="0" algn="l">
              <a:lnSpc>
                <a:spcPct val="100000"/>
              </a:lnSpc>
              <a:spcBef>
                <a:spcPts val="1400"/>
              </a:spcBef>
              <a:spcAft>
                <a:spcPts val="0"/>
              </a:spcAft>
              <a:buClr>
                <a:schemeClr val="lt1"/>
              </a:buClr>
              <a:buSzPts val="2400"/>
              <a:buFont typeface="Arial"/>
              <a:buNone/>
            </a:pPr>
            <a:r>
              <a:t/>
            </a:r>
            <a:endParaRPr b="1" i="0" sz="2400" u="none" cap="none" strike="noStrike">
              <a:solidFill>
                <a:schemeClr val="lt1"/>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chemeClr val="lt1"/>
              </a:buClr>
              <a:buSzPts val="600"/>
              <a:buFont typeface="Arial"/>
              <a:buNone/>
            </a:pPr>
            <a:r>
              <a:rPr b="1" i="0" lang="en-US" sz="2400" u="none" cap="none" strike="noStrike">
                <a:solidFill>
                  <a:schemeClr val="lt1"/>
                </a:solidFill>
                <a:latin typeface="Quattrocento Sans"/>
                <a:ea typeface="Quattrocento Sans"/>
                <a:cs typeface="Quattrocento Sans"/>
                <a:sym typeface="Quattrocento Sans"/>
              </a:rPr>
              <a:t>Connie Baldwin</a:t>
            </a:r>
            <a:endParaRPr>
              <a:solidFill>
                <a:schemeClr val="lt1"/>
              </a:solidFill>
            </a:endParaRPr>
          </a:p>
          <a:p>
            <a:pPr indent="0" lvl="0" marL="0" marR="0" rtl="0" algn="l">
              <a:lnSpc>
                <a:spcPct val="100000"/>
              </a:lnSpc>
              <a:spcBef>
                <a:spcPts val="0"/>
              </a:spcBef>
              <a:spcAft>
                <a:spcPts val="0"/>
              </a:spcAft>
              <a:buClr>
                <a:schemeClr val="lt1"/>
              </a:buClr>
              <a:buSzPts val="600"/>
              <a:buFont typeface="Arial"/>
              <a:buNone/>
            </a:pPr>
            <a:r>
              <a:rPr b="1" i="0" lang="en-US" sz="2400" u="none" cap="none" strike="noStrike">
                <a:solidFill>
                  <a:schemeClr val="lt1"/>
                </a:solidFill>
                <a:latin typeface="Quattrocento Sans"/>
                <a:ea typeface="Quattrocento Sans"/>
                <a:cs typeface="Quattrocento Sans"/>
                <a:sym typeface="Quattrocento Sans"/>
              </a:rPr>
              <a:t>Treasurer</a:t>
            </a:r>
            <a:endParaRPr>
              <a:solidFill>
                <a:schemeClr val="lt1"/>
              </a:solidFill>
            </a:endParaRPr>
          </a:p>
          <a:p>
            <a:pPr indent="0" lvl="0" marL="0" marR="0" rtl="0" algn="l">
              <a:lnSpc>
                <a:spcPct val="100000"/>
              </a:lnSpc>
              <a:spcBef>
                <a:spcPts val="0"/>
              </a:spcBef>
              <a:spcAft>
                <a:spcPts val="0"/>
              </a:spcAft>
              <a:buClr>
                <a:schemeClr val="lt1"/>
              </a:buClr>
              <a:buSzPts val="600"/>
              <a:buFont typeface="Arial"/>
              <a:buNone/>
            </a:pPr>
            <a:r>
              <a:rPr b="1" i="0" lang="en-US" sz="2400" u="none" cap="none" strike="noStrike">
                <a:solidFill>
                  <a:schemeClr val="lt1"/>
                </a:solidFill>
                <a:latin typeface="Quattrocento Sans"/>
                <a:ea typeface="Quattrocento Sans"/>
                <a:cs typeface="Quattrocento Sans"/>
                <a:sym typeface="Quattrocento Sans"/>
              </a:rPr>
              <a:t>330-325-9911</a:t>
            </a:r>
            <a:endParaRPr>
              <a:solidFill>
                <a:schemeClr val="lt1"/>
              </a:solidFill>
            </a:endParaRPr>
          </a:p>
          <a:p>
            <a:pPr indent="0" lvl="0" marL="0" marR="0" rtl="0" algn="l">
              <a:lnSpc>
                <a:spcPct val="100000"/>
              </a:lnSpc>
              <a:spcBef>
                <a:spcPts val="0"/>
              </a:spcBef>
              <a:spcAft>
                <a:spcPts val="0"/>
              </a:spcAft>
              <a:buClr>
                <a:schemeClr val="lt1"/>
              </a:buClr>
              <a:buSzPts val="2400"/>
              <a:buFont typeface="Arial"/>
              <a:buNone/>
            </a:pPr>
            <a:r>
              <a:t/>
            </a:r>
            <a:endParaRPr b="1" i="0" sz="2400" u="none" cap="none" strike="noStrike">
              <a:solidFill>
                <a:schemeClr val="lt1"/>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chemeClr val="lt1"/>
              </a:buClr>
              <a:buSzPts val="2400"/>
              <a:buFont typeface="Arial"/>
              <a:buNone/>
            </a:pPr>
            <a:r>
              <a:t/>
            </a:r>
            <a:endParaRPr b="1" i="0" sz="2400" u="none" cap="none" strike="noStrike">
              <a:solidFill>
                <a:schemeClr val="lt1"/>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chemeClr val="lt1"/>
              </a:buClr>
              <a:buSzPts val="600"/>
              <a:buFont typeface="Quattrocento Sans"/>
              <a:buNone/>
            </a:pPr>
            <a:r>
              <a:rPr b="1" i="0" lang="en-US" sz="2400" u="none" cap="none" strike="noStrike">
                <a:solidFill>
                  <a:schemeClr val="lt1"/>
                </a:solidFill>
                <a:latin typeface="Quattrocento Sans"/>
                <a:ea typeface="Quattrocento Sans"/>
                <a:cs typeface="Quattrocento Sans"/>
                <a:sym typeface="Quattrocento Sans"/>
              </a:rPr>
              <a:t>Thank you!</a:t>
            </a:r>
            <a:endParaRPr>
              <a:solidFill>
                <a:schemeClr val="lt1"/>
              </a:solidFill>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8"/>
          <p:cNvSpPr txBox="1"/>
          <p:nvPr>
            <p:ph idx="1" type="body"/>
          </p:nvPr>
        </p:nvSpPr>
        <p:spPr>
          <a:xfrm>
            <a:off x="457200" y="1005400"/>
            <a:ext cx="8229600" cy="4526100"/>
          </a:xfrm>
          <a:prstGeom prst="rect">
            <a:avLst/>
          </a:prstGeom>
          <a:noFill/>
          <a:ln>
            <a:noFill/>
          </a:ln>
        </p:spPr>
        <p:txBody>
          <a:bodyPr anchorCtr="0" anchor="t" bIns="45700" lIns="91425" spcFirstLastPara="1" rIns="91425" wrap="square" tIns="91425">
            <a:normAutofit/>
          </a:bodyPr>
          <a:lstStyle/>
          <a:p>
            <a:pPr indent="-276225" lvl="1" marL="593725" marR="0" rtl="0" algn="l">
              <a:lnSpc>
                <a:spcPct val="100000"/>
              </a:lnSpc>
              <a:spcBef>
                <a:spcPts val="0"/>
              </a:spcBef>
              <a:spcAft>
                <a:spcPts val="0"/>
              </a:spcAft>
              <a:buClr>
                <a:srgbClr val="AD0101"/>
              </a:buClr>
              <a:buSzPts val="990"/>
              <a:buFont typeface="Arial"/>
              <a:buNone/>
            </a:pPr>
            <a:r>
              <a:t/>
            </a:r>
            <a:endParaRPr b="0" i="0" sz="2200" u="none" cap="none" strike="noStrike">
              <a:solidFill>
                <a:schemeClr val="lt2"/>
              </a:solidFill>
              <a:latin typeface="Times New Roman"/>
              <a:ea typeface="Times New Roman"/>
              <a:cs typeface="Times New Roman"/>
              <a:sym typeface="Times New Roman"/>
            </a:endParaRPr>
          </a:p>
          <a:p>
            <a:pPr indent="-276225" lvl="1" marL="593725" marR="0" rtl="0" algn="l">
              <a:lnSpc>
                <a:spcPct val="100000"/>
              </a:lnSpc>
              <a:spcBef>
                <a:spcPts val="1800"/>
              </a:spcBef>
              <a:spcAft>
                <a:spcPts val="0"/>
              </a:spcAft>
              <a:buSzPts val="990"/>
              <a:buFont typeface="Arial"/>
              <a:buChar char="•"/>
            </a:pPr>
            <a:r>
              <a:rPr b="1" i="0" lang="en-US" sz="2200" u="none" cap="none" strike="noStrike">
                <a:latin typeface="Quattrocento Sans"/>
                <a:ea typeface="Quattrocento Sans"/>
                <a:cs typeface="Quattrocento Sans"/>
                <a:sym typeface="Quattrocento Sans"/>
              </a:rPr>
              <a:t>c.       Funds are allocated among states in accordance with the statutory formula in Sec. 611 of the Individuals with Disabilities Education Act (IDEA). Each state is allocated an amount equal to the amount that it received for FY 1999.</a:t>
            </a:r>
            <a:endParaRPr/>
          </a:p>
          <a:p>
            <a:pPr indent="-276225" lvl="1" marL="593725" marR="0" rtl="0" algn="l">
              <a:lnSpc>
                <a:spcPct val="100000"/>
              </a:lnSpc>
              <a:spcBef>
                <a:spcPts val="1800"/>
              </a:spcBef>
              <a:spcAft>
                <a:spcPts val="0"/>
              </a:spcAft>
              <a:buSzPts val="990"/>
              <a:buFont typeface="Arial"/>
              <a:buChar char="•"/>
            </a:pPr>
            <a:r>
              <a:rPr b="1" i="0" lang="en-US" sz="2200" u="none" cap="none" strike="noStrike">
                <a:latin typeface="Quattrocento Sans"/>
                <a:ea typeface="Quattrocento Sans"/>
                <a:cs typeface="Quattrocento Sans"/>
                <a:sym typeface="Quattrocento Sans"/>
              </a:rPr>
              <a:t>d.      More information available at:</a:t>
            </a:r>
            <a:endParaRPr/>
          </a:p>
          <a:p>
            <a:pPr indent="-282575" lvl="3" marL="1450975" marR="0" rtl="0" algn="l">
              <a:lnSpc>
                <a:spcPct val="100000"/>
              </a:lnSpc>
              <a:spcBef>
                <a:spcPts val="1800"/>
              </a:spcBef>
              <a:spcAft>
                <a:spcPts val="0"/>
              </a:spcAft>
              <a:buSzPts val="1080"/>
              <a:buFont typeface="Arial"/>
              <a:buChar char="•"/>
            </a:pPr>
            <a:r>
              <a:rPr b="1" i="0" lang="en-US" sz="2400" u="none" cap="none" strike="noStrike">
                <a:latin typeface="Quattrocento Sans"/>
                <a:ea typeface="Quattrocento Sans"/>
                <a:cs typeface="Quattrocento Sans"/>
                <a:sym typeface="Quattrocento Sans"/>
              </a:rPr>
              <a:t>http://idea.ed.gov</a:t>
            </a:r>
            <a:endParaRPr b="1" i="0" sz="2400" u="none" cap="none" strike="noStrike">
              <a:latin typeface="Quattrocento Sans"/>
              <a:ea typeface="Quattrocento Sans"/>
              <a:cs typeface="Quattrocento Sans"/>
              <a:sym typeface="Quattrocento Sans"/>
            </a:endParaRPr>
          </a:p>
          <a:p>
            <a:pPr indent="0" lvl="0" marL="0" marR="0" rtl="0" algn="l">
              <a:lnSpc>
                <a:spcPct val="100000"/>
              </a:lnSpc>
              <a:spcBef>
                <a:spcPts val="1400"/>
              </a:spcBef>
              <a:spcAft>
                <a:spcPts val="0"/>
              </a:spcAft>
              <a:buSzPts val="600"/>
              <a:buNone/>
            </a:pPr>
            <a:r>
              <a:t/>
            </a:r>
            <a:endParaRPr b="1" i="0" sz="2400" u="none" cap="none" strike="noStrike">
              <a:latin typeface="Quattrocento Sans"/>
              <a:ea typeface="Quattrocento Sans"/>
              <a:cs typeface="Quattrocento Sans"/>
              <a:sym typeface="Quattrocento Sans"/>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9"/>
          <p:cNvSpPr txBox="1"/>
          <p:nvPr>
            <p:ph type="title"/>
          </p:nvPr>
        </p:nvSpPr>
        <p:spPr>
          <a:xfrm>
            <a:off x="1159800" y="662700"/>
            <a:ext cx="7038900" cy="1218900"/>
          </a:xfrm>
          <a:prstGeom prst="rect">
            <a:avLst/>
          </a:prstGeom>
          <a:noFill/>
          <a:ln>
            <a:noFill/>
          </a:ln>
        </p:spPr>
        <p:txBody>
          <a:bodyPr anchorCtr="0" anchor="b" bIns="91425" lIns="91425" spcFirstLastPara="1" rIns="91425" wrap="square" tIns="91425">
            <a:normAutofit fontScale="90000"/>
          </a:bodyPr>
          <a:lstStyle/>
          <a:p>
            <a:pPr indent="-462278" lvl="0" marL="462278" rtl="0" algn="ctr">
              <a:lnSpc>
                <a:spcPct val="100000"/>
              </a:lnSpc>
              <a:spcBef>
                <a:spcPts val="0"/>
              </a:spcBef>
              <a:spcAft>
                <a:spcPts val="0"/>
              </a:spcAft>
              <a:buSzPct val="100000"/>
              <a:buNone/>
            </a:pPr>
            <a:br>
              <a:rPr lang="en-US" sz="1800">
                <a:latin typeface="Times New Roman"/>
                <a:ea typeface="Times New Roman"/>
                <a:cs typeface="Times New Roman"/>
                <a:sym typeface="Times New Roman"/>
              </a:rPr>
            </a:br>
            <a:br>
              <a:rPr lang="en-US" sz="3200"/>
            </a:br>
            <a:r>
              <a:rPr lang="en-US" sz="3200"/>
              <a:t>2022-2023 School Year</a:t>
            </a:r>
            <a:endParaRPr sz="2600">
              <a:solidFill>
                <a:srgbClr val="003171"/>
              </a:solidFill>
              <a:latin typeface="Quattrocento Sans"/>
              <a:ea typeface="Quattrocento Sans"/>
              <a:cs typeface="Quattrocento Sans"/>
              <a:sym typeface="Quattrocento Sans"/>
            </a:endParaRPr>
          </a:p>
          <a:p>
            <a:pPr indent="-462279" lvl="0" marL="462279" rtl="0" algn="ctr">
              <a:lnSpc>
                <a:spcPct val="100000"/>
              </a:lnSpc>
              <a:spcBef>
                <a:spcPts val="0"/>
              </a:spcBef>
              <a:spcAft>
                <a:spcPts val="0"/>
              </a:spcAft>
              <a:buSzPct val="50000"/>
              <a:buNone/>
            </a:pPr>
            <a:r>
              <a:rPr lang="en-US" sz="3600">
                <a:latin typeface="Quattrocento Sans"/>
                <a:ea typeface="Quattrocento Sans"/>
                <a:cs typeface="Quattrocento Sans"/>
                <a:sym typeface="Quattrocento Sans"/>
              </a:rPr>
              <a:t>Disability Categories – 178 Total</a:t>
            </a:r>
            <a:endParaRPr sz="3600"/>
          </a:p>
        </p:txBody>
      </p:sp>
      <p:sp>
        <p:nvSpPr>
          <p:cNvPr id="175" name="Google Shape;175;p19"/>
          <p:cNvSpPr txBox="1"/>
          <p:nvPr>
            <p:ph idx="1" type="body"/>
          </p:nvPr>
        </p:nvSpPr>
        <p:spPr>
          <a:xfrm>
            <a:off x="1297500" y="2090067"/>
            <a:ext cx="3403200" cy="3881700"/>
          </a:xfrm>
          <a:prstGeom prst="rect">
            <a:avLst/>
          </a:prstGeom>
          <a:noFill/>
          <a:ln>
            <a:noFill/>
          </a:ln>
        </p:spPr>
        <p:txBody>
          <a:bodyPr anchorCtr="0" anchor="t" bIns="91425" lIns="91425" spcFirstLastPara="1" rIns="91425" wrap="square" tIns="91425">
            <a:normAutofit fontScale="77500" lnSpcReduction="20000"/>
          </a:bodyPr>
          <a:lstStyle/>
          <a:p>
            <a:pPr indent="-434340" lvl="0" marL="457200" rtl="0" algn="l">
              <a:lnSpc>
                <a:spcPct val="100000"/>
              </a:lnSpc>
              <a:spcBef>
                <a:spcPts val="0"/>
              </a:spcBef>
              <a:spcAft>
                <a:spcPts val="0"/>
              </a:spcAft>
              <a:buSzPct val="100000"/>
              <a:buFont typeface="Arial"/>
              <a:buChar char="•"/>
            </a:pPr>
            <a:r>
              <a:rPr lang="en-US" sz="1600"/>
              <a:t>Autism – 17 (9.3%)</a:t>
            </a:r>
            <a:endParaRPr/>
          </a:p>
          <a:p>
            <a:pPr indent="0" lvl="0" marL="0" rtl="0" algn="l">
              <a:lnSpc>
                <a:spcPct val="100000"/>
              </a:lnSpc>
              <a:spcBef>
                <a:spcPts val="0"/>
              </a:spcBef>
              <a:spcAft>
                <a:spcPts val="0"/>
              </a:spcAft>
              <a:buSzPct val="100000"/>
              <a:buNone/>
            </a:pPr>
            <a:r>
              <a:t/>
            </a:r>
            <a:endParaRPr sz="1600"/>
          </a:p>
          <a:p>
            <a:pPr indent="0" lvl="0" marL="0" rtl="0" algn="l">
              <a:lnSpc>
                <a:spcPct val="100000"/>
              </a:lnSpc>
              <a:spcBef>
                <a:spcPts val="0"/>
              </a:spcBef>
              <a:spcAft>
                <a:spcPts val="0"/>
              </a:spcAft>
              <a:buSzPct val="100000"/>
              <a:buNone/>
            </a:pPr>
            <a:r>
              <a:t/>
            </a:r>
            <a:endParaRPr sz="1600"/>
          </a:p>
          <a:p>
            <a:pPr indent="-320040" lvl="0" marL="342900" rtl="0" algn="l">
              <a:lnSpc>
                <a:spcPct val="100000"/>
              </a:lnSpc>
              <a:spcBef>
                <a:spcPts val="0"/>
              </a:spcBef>
              <a:spcAft>
                <a:spcPts val="0"/>
              </a:spcAft>
              <a:buSzPct val="100000"/>
              <a:buFont typeface="Arial"/>
              <a:buChar char="•"/>
            </a:pPr>
            <a:r>
              <a:rPr lang="en-US" sz="1600"/>
              <a:t>Deaf-Blindness – 0 (0%)</a:t>
            </a:r>
            <a:endParaRPr/>
          </a:p>
          <a:p>
            <a:pPr indent="-241300" lvl="0" marL="342900" rtl="0" algn="l">
              <a:lnSpc>
                <a:spcPct val="100000"/>
              </a:lnSpc>
              <a:spcBef>
                <a:spcPts val="0"/>
              </a:spcBef>
              <a:spcAft>
                <a:spcPts val="0"/>
              </a:spcAft>
              <a:buSzPct val="100000"/>
              <a:buFont typeface="Arial"/>
              <a:buNone/>
            </a:pPr>
            <a:r>
              <a:t/>
            </a:r>
            <a:endParaRPr sz="1600"/>
          </a:p>
          <a:p>
            <a:pPr indent="-241300" lvl="0" marL="342900" rtl="0" algn="l">
              <a:lnSpc>
                <a:spcPct val="100000"/>
              </a:lnSpc>
              <a:spcBef>
                <a:spcPts val="0"/>
              </a:spcBef>
              <a:spcAft>
                <a:spcPts val="0"/>
              </a:spcAft>
              <a:buSzPct val="100000"/>
              <a:buFont typeface="Arial"/>
              <a:buNone/>
            </a:pPr>
            <a:r>
              <a:t/>
            </a:r>
            <a:endParaRPr sz="1600"/>
          </a:p>
          <a:p>
            <a:pPr indent="-320040" lvl="0" marL="342900" rtl="0" algn="l">
              <a:lnSpc>
                <a:spcPct val="100000"/>
              </a:lnSpc>
              <a:spcBef>
                <a:spcPts val="0"/>
              </a:spcBef>
              <a:spcAft>
                <a:spcPts val="0"/>
              </a:spcAft>
              <a:buSzPct val="100000"/>
              <a:buFont typeface="Arial"/>
              <a:buChar char="•"/>
            </a:pPr>
            <a:r>
              <a:rPr lang="en-US" sz="1600"/>
              <a:t>Developmental Disability – 4 (2.2%)</a:t>
            </a:r>
            <a:endParaRPr/>
          </a:p>
          <a:p>
            <a:pPr indent="-241300" lvl="0" marL="342900" rtl="0" algn="l">
              <a:lnSpc>
                <a:spcPct val="100000"/>
              </a:lnSpc>
              <a:spcBef>
                <a:spcPts val="0"/>
              </a:spcBef>
              <a:spcAft>
                <a:spcPts val="0"/>
              </a:spcAft>
              <a:buSzPct val="100000"/>
              <a:buFont typeface="Arial"/>
              <a:buNone/>
            </a:pPr>
            <a:r>
              <a:t/>
            </a:r>
            <a:endParaRPr sz="1600"/>
          </a:p>
          <a:p>
            <a:pPr indent="-241300" lvl="0" marL="342900" rtl="0" algn="l">
              <a:lnSpc>
                <a:spcPct val="100000"/>
              </a:lnSpc>
              <a:spcBef>
                <a:spcPts val="0"/>
              </a:spcBef>
              <a:spcAft>
                <a:spcPts val="0"/>
              </a:spcAft>
              <a:buSzPct val="100000"/>
              <a:buFont typeface="Arial"/>
              <a:buNone/>
            </a:pPr>
            <a:r>
              <a:t/>
            </a:r>
            <a:endParaRPr sz="1600"/>
          </a:p>
          <a:p>
            <a:pPr indent="-320040" lvl="0" marL="342900" rtl="0" algn="l">
              <a:lnSpc>
                <a:spcPct val="100000"/>
              </a:lnSpc>
              <a:spcBef>
                <a:spcPts val="0"/>
              </a:spcBef>
              <a:spcAft>
                <a:spcPts val="0"/>
              </a:spcAft>
              <a:buSzPct val="100000"/>
              <a:buFont typeface="Arial"/>
              <a:buChar char="•"/>
            </a:pPr>
            <a:r>
              <a:rPr lang="en-US" sz="1600"/>
              <a:t>Emotional Disturbance – 9 (5.0%)</a:t>
            </a:r>
            <a:endParaRPr/>
          </a:p>
          <a:p>
            <a:pPr indent="-241300" lvl="0" marL="342900" rtl="0" algn="l">
              <a:lnSpc>
                <a:spcPct val="100000"/>
              </a:lnSpc>
              <a:spcBef>
                <a:spcPts val="0"/>
              </a:spcBef>
              <a:spcAft>
                <a:spcPts val="0"/>
              </a:spcAft>
              <a:buSzPct val="100000"/>
              <a:buFont typeface="Arial"/>
              <a:buNone/>
            </a:pPr>
            <a:r>
              <a:t/>
            </a:r>
            <a:endParaRPr sz="1600"/>
          </a:p>
          <a:p>
            <a:pPr indent="-241300" lvl="0" marL="342900" rtl="0" algn="l">
              <a:lnSpc>
                <a:spcPct val="100000"/>
              </a:lnSpc>
              <a:spcBef>
                <a:spcPts val="0"/>
              </a:spcBef>
              <a:spcAft>
                <a:spcPts val="0"/>
              </a:spcAft>
              <a:buSzPct val="100000"/>
              <a:buFont typeface="Arial"/>
              <a:buNone/>
            </a:pPr>
            <a:r>
              <a:t/>
            </a:r>
            <a:endParaRPr sz="1600"/>
          </a:p>
          <a:p>
            <a:pPr indent="-320040" lvl="0" marL="342900" rtl="0" algn="l">
              <a:lnSpc>
                <a:spcPct val="100000"/>
              </a:lnSpc>
              <a:spcBef>
                <a:spcPts val="0"/>
              </a:spcBef>
              <a:spcAft>
                <a:spcPts val="0"/>
              </a:spcAft>
              <a:buSzPct val="100000"/>
              <a:buFont typeface="Arial"/>
              <a:buChar char="•"/>
            </a:pPr>
            <a:r>
              <a:rPr lang="en-US" sz="1600"/>
              <a:t>Multiple Disabilities – 2 (1.1%)</a:t>
            </a:r>
            <a:endParaRPr/>
          </a:p>
          <a:p>
            <a:pPr indent="0" lvl="0" marL="0" rtl="0" algn="l">
              <a:lnSpc>
                <a:spcPct val="100000"/>
              </a:lnSpc>
              <a:spcBef>
                <a:spcPts val="0"/>
              </a:spcBef>
              <a:spcAft>
                <a:spcPts val="0"/>
              </a:spcAft>
              <a:buSzPct val="123076"/>
              <a:buFont typeface="Arial"/>
              <a:buNone/>
            </a:pPr>
            <a:r>
              <a:t/>
            </a:r>
            <a:endParaRPr/>
          </a:p>
          <a:p>
            <a:pPr indent="-320040" lvl="0" marL="342900" rtl="0" algn="l">
              <a:lnSpc>
                <a:spcPct val="100000"/>
              </a:lnSpc>
              <a:spcBef>
                <a:spcPts val="0"/>
              </a:spcBef>
              <a:spcAft>
                <a:spcPts val="0"/>
              </a:spcAft>
              <a:buSzPct val="100000"/>
              <a:buFont typeface="Arial"/>
              <a:buChar char="•"/>
            </a:pPr>
            <a:r>
              <a:rPr lang="en-US" sz="1600"/>
              <a:t>Hearing Impairment – 2 (1.1%)</a:t>
            </a:r>
            <a:endParaRPr/>
          </a:p>
          <a:p>
            <a:pPr indent="-241300" lvl="0" marL="342900" rtl="0" algn="l">
              <a:lnSpc>
                <a:spcPct val="100000"/>
              </a:lnSpc>
              <a:spcBef>
                <a:spcPts val="0"/>
              </a:spcBef>
              <a:spcAft>
                <a:spcPts val="0"/>
              </a:spcAft>
              <a:buSzPct val="100000"/>
              <a:buFont typeface="Arial"/>
              <a:buNone/>
            </a:pPr>
            <a:r>
              <a:t/>
            </a:r>
            <a:endParaRPr sz="1600"/>
          </a:p>
          <a:p>
            <a:pPr indent="-241300" lvl="0" marL="342900" rtl="0" algn="l">
              <a:lnSpc>
                <a:spcPct val="100000"/>
              </a:lnSpc>
              <a:spcBef>
                <a:spcPts val="0"/>
              </a:spcBef>
              <a:spcAft>
                <a:spcPts val="0"/>
              </a:spcAft>
              <a:buSzPct val="100000"/>
              <a:buFont typeface="Arial"/>
              <a:buNone/>
            </a:pPr>
            <a:r>
              <a:t/>
            </a:r>
            <a:endParaRPr sz="1600"/>
          </a:p>
          <a:p>
            <a:pPr indent="-262890" lvl="0" marL="285750" rtl="0" algn="l">
              <a:spcBef>
                <a:spcPts val="0"/>
              </a:spcBef>
              <a:spcAft>
                <a:spcPts val="0"/>
              </a:spcAft>
              <a:buSzPct val="100000"/>
              <a:buFont typeface="Arial"/>
              <a:buChar char="•"/>
            </a:pPr>
            <a:r>
              <a:rPr lang="en-US" sz="1600"/>
              <a:t>Intellectual Disability – 7 (3.8%)</a:t>
            </a:r>
            <a:endParaRPr sz="1600"/>
          </a:p>
          <a:p>
            <a:pPr indent="0" lvl="0" marL="0" rtl="0" algn="l">
              <a:lnSpc>
                <a:spcPct val="100000"/>
              </a:lnSpc>
              <a:spcBef>
                <a:spcPts val="1200"/>
              </a:spcBef>
              <a:spcAft>
                <a:spcPts val="0"/>
              </a:spcAft>
              <a:buSzPct val="100000"/>
              <a:buNone/>
            </a:pPr>
            <a:r>
              <a:t/>
            </a:r>
            <a:endParaRPr sz="2000"/>
          </a:p>
          <a:p>
            <a:pPr indent="0" lvl="0" marL="0" rtl="0" algn="l">
              <a:lnSpc>
                <a:spcPct val="100000"/>
              </a:lnSpc>
              <a:spcBef>
                <a:spcPts val="0"/>
              </a:spcBef>
              <a:spcAft>
                <a:spcPts val="0"/>
              </a:spcAft>
              <a:buSzPct val="100000"/>
              <a:buNone/>
            </a:pPr>
            <a:r>
              <a:t/>
            </a:r>
            <a:endParaRPr sz="1800"/>
          </a:p>
          <a:p>
            <a:pPr indent="0" lvl="0" marL="0" rtl="0" algn="l">
              <a:lnSpc>
                <a:spcPct val="100000"/>
              </a:lnSpc>
              <a:spcBef>
                <a:spcPts val="0"/>
              </a:spcBef>
              <a:spcAft>
                <a:spcPts val="0"/>
              </a:spcAft>
              <a:buSzPct val="100000"/>
              <a:buNone/>
            </a:pPr>
            <a:r>
              <a:t/>
            </a:r>
            <a:endParaRPr sz="1800"/>
          </a:p>
          <a:p>
            <a:pPr indent="0" lvl="0" marL="0" rtl="0" algn="ctr">
              <a:lnSpc>
                <a:spcPct val="100000"/>
              </a:lnSpc>
              <a:spcBef>
                <a:spcPts val="0"/>
              </a:spcBef>
              <a:spcAft>
                <a:spcPts val="0"/>
              </a:spcAft>
              <a:buSzPct val="215384"/>
              <a:buNone/>
            </a:pPr>
            <a:r>
              <a:t/>
            </a:r>
            <a:endParaRPr/>
          </a:p>
        </p:txBody>
      </p:sp>
      <p:sp>
        <p:nvSpPr>
          <p:cNvPr id="176" name="Google Shape;176;p19"/>
          <p:cNvSpPr txBox="1"/>
          <p:nvPr>
            <p:ph idx="2" type="body"/>
          </p:nvPr>
        </p:nvSpPr>
        <p:spPr>
          <a:xfrm>
            <a:off x="4933221" y="2090067"/>
            <a:ext cx="3403200" cy="3881700"/>
          </a:xfrm>
          <a:prstGeom prst="rect">
            <a:avLst/>
          </a:prstGeom>
          <a:noFill/>
          <a:ln>
            <a:noFill/>
          </a:ln>
        </p:spPr>
        <p:txBody>
          <a:bodyPr anchorCtr="0" anchor="t" bIns="91425" lIns="91425" spcFirstLastPara="1" rIns="91425" wrap="square" tIns="91425">
            <a:normAutofit fontScale="77500" lnSpcReduction="20000"/>
          </a:bodyPr>
          <a:lstStyle/>
          <a:p>
            <a:pPr indent="-262890" lvl="0" marL="285750" rtl="0" algn="l">
              <a:lnSpc>
                <a:spcPct val="100000"/>
              </a:lnSpc>
              <a:spcBef>
                <a:spcPts val="0"/>
              </a:spcBef>
              <a:spcAft>
                <a:spcPts val="0"/>
              </a:spcAft>
              <a:buSzPct val="100000"/>
              <a:buFont typeface="Arial"/>
              <a:buChar char="•"/>
            </a:pPr>
            <a:r>
              <a:rPr lang="en-US" sz="1600"/>
              <a:t>Orthopedically Impairment - 1 (.5%)</a:t>
            </a:r>
            <a:endParaRPr/>
          </a:p>
          <a:p>
            <a:pPr indent="0" lvl="0" marL="0" rtl="0" algn="l">
              <a:lnSpc>
                <a:spcPct val="100000"/>
              </a:lnSpc>
              <a:spcBef>
                <a:spcPts val="0"/>
              </a:spcBef>
              <a:spcAft>
                <a:spcPts val="0"/>
              </a:spcAft>
              <a:buSzPct val="100000"/>
              <a:buNone/>
            </a:pPr>
            <a:r>
              <a:t/>
            </a:r>
            <a:endParaRPr sz="1600"/>
          </a:p>
          <a:p>
            <a:pPr indent="0" lvl="0" marL="0" rtl="0" algn="l">
              <a:lnSpc>
                <a:spcPct val="100000"/>
              </a:lnSpc>
              <a:spcBef>
                <a:spcPts val="0"/>
              </a:spcBef>
              <a:spcAft>
                <a:spcPts val="0"/>
              </a:spcAft>
              <a:buSzPct val="100000"/>
              <a:buNone/>
            </a:pPr>
            <a:r>
              <a:t/>
            </a:r>
            <a:endParaRPr sz="1600"/>
          </a:p>
          <a:p>
            <a:pPr indent="-262890" lvl="0" marL="285750" rtl="0" algn="l">
              <a:lnSpc>
                <a:spcPct val="100000"/>
              </a:lnSpc>
              <a:spcBef>
                <a:spcPts val="0"/>
              </a:spcBef>
              <a:spcAft>
                <a:spcPts val="0"/>
              </a:spcAft>
              <a:buSzPct val="100000"/>
              <a:buFont typeface="Arial"/>
              <a:buChar char="•"/>
            </a:pPr>
            <a:r>
              <a:rPr lang="en-US" sz="1600"/>
              <a:t>Other Health Impairment (Minor) – 31 (16.9%)</a:t>
            </a:r>
            <a:endParaRPr/>
          </a:p>
          <a:p>
            <a:pPr indent="-184150" lvl="0" marL="285750" rtl="0" algn="l">
              <a:lnSpc>
                <a:spcPct val="100000"/>
              </a:lnSpc>
              <a:spcBef>
                <a:spcPts val="0"/>
              </a:spcBef>
              <a:spcAft>
                <a:spcPts val="0"/>
              </a:spcAft>
              <a:buSzPct val="100000"/>
              <a:buFont typeface="Arial"/>
              <a:buNone/>
            </a:pPr>
            <a:r>
              <a:t/>
            </a:r>
            <a:endParaRPr sz="1600"/>
          </a:p>
          <a:p>
            <a:pPr indent="-262890" lvl="0" marL="285750" rtl="0" algn="l">
              <a:lnSpc>
                <a:spcPct val="100000"/>
              </a:lnSpc>
              <a:spcBef>
                <a:spcPts val="0"/>
              </a:spcBef>
              <a:spcAft>
                <a:spcPts val="0"/>
              </a:spcAft>
              <a:buSzPct val="100000"/>
              <a:buFont typeface="Arial"/>
              <a:buChar char="•"/>
            </a:pPr>
            <a:r>
              <a:rPr lang="en-US" sz="1600"/>
              <a:t>Specific Learning Disability – 84 (45.9%)</a:t>
            </a:r>
            <a:endParaRPr/>
          </a:p>
          <a:p>
            <a:pPr indent="-184150" lvl="0" marL="285750" rtl="0" algn="l">
              <a:lnSpc>
                <a:spcPct val="100000"/>
              </a:lnSpc>
              <a:spcBef>
                <a:spcPts val="0"/>
              </a:spcBef>
              <a:spcAft>
                <a:spcPts val="0"/>
              </a:spcAft>
              <a:buSzPct val="100000"/>
              <a:buFont typeface="Arial"/>
              <a:buNone/>
            </a:pPr>
            <a:r>
              <a:t/>
            </a:r>
            <a:endParaRPr sz="1600"/>
          </a:p>
          <a:p>
            <a:pPr indent="-262890" lvl="0" marL="285750" rtl="0" algn="l">
              <a:lnSpc>
                <a:spcPct val="100000"/>
              </a:lnSpc>
              <a:spcBef>
                <a:spcPts val="0"/>
              </a:spcBef>
              <a:spcAft>
                <a:spcPts val="0"/>
              </a:spcAft>
              <a:buSzPct val="100000"/>
              <a:buFont typeface="Arial"/>
              <a:buChar char="•"/>
            </a:pPr>
            <a:r>
              <a:rPr lang="en-US" sz="1600"/>
              <a:t>Speech &amp; Language Impaired – 26 (14.2%) As a related service - 49</a:t>
            </a:r>
            <a:endParaRPr/>
          </a:p>
          <a:p>
            <a:pPr indent="-184150" lvl="0" marL="285750" rtl="0" algn="l">
              <a:lnSpc>
                <a:spcPct val="100000"/>
              </a:lnSpc>
              <a:spcBef>
                <a:spcPts val="0"/>
              </a:spcBef>
              <a:spcAft>
                <a:spcPts val="0"/>
              </a:spcAft>
              <a:buSzPct val="100000"/>
              <a:buFont typeface="Arial"/>
              <a:buNone/>
            </a:pPr>
            <a:r>
              <a:t/>
            </a:r>
            <a:endParaRPr sz="1600"/>
          </a:p>
          <a:p>
            <a:pPr indent="-262890" lvl="0" marL="285750" rtl="0" algn="l">
              <a:lnSpc>
                <a:spcPct val="100000"/>
              </a:lnSpc>
              <a:spcBef>
                <a:spcPts val="0"/>
              </a:spcBef>
              <a:spcAft>
                <a:spcPts val="0"/>
              </a:spcAft>
              <a:buSzPct val="100000"/>
              <a:buFont typeface="Arial"/>
              <a:buChar char="•"/>
            </a:pPr>
            <a:r>
              <a:rPr lang="en-US" sz="1600"/>
              <a:t>Tramatic Brain Injury – 0 (0%)</a:t>
            </a:r>
            <a:endParaRPr/>
          </a:p>
          <a:p>
            <a:pPr indent="-184150" lvl="0" marL="285750" rtl="0" algn="l">
              <a:lnSpc>
                <a:spcPct val="100000"/>
              </a:lnSpc>
              <a:spcBef>
                <a:spcPts val="0"/>
              </a:spcBef>
              <a:spcAft>
                <a:spcPts val="0"/>
              </a:spcAft>
              <a:buSzPct val="100000"/>
              <a:buFont typeface="Arial"/>
              <a:buNone/>
            </a:pPr>
            <a:r>
              <a:t/>
            </a:r>
            <a:endParaRPr sz="1600"/>
          </a:p>
          <a:p>
            <a:pPr indent="-262890" lvl="0" marL="285750" rtl="0" algn="l">
              <a:lnSpc>
                <a:spcPct val="100000"/>
              </a:lnSpc>
              <a:spcBef>
                <a:spcPts val="0"/>
              </a:spcBef>
              <a:spcAft>
                <a:spcPts val="0"/>
              </a:spcAft>
              <a:buSzPct val="100000"/>
              <a:buFont typeface="Arial"/>
              <a:buChar char="•"/>
            </a:pPr>
            <a:r>
              <a:rPr lang="en-US" sz="1600"/>
              <a:t>Visual Impairment (Inc. Blindness) – 0 (0%)</a:t>
            </a:r>
            <a:endParaRPr sz="1600"/>
          </a:p>
          <a:p>
            <a:pPr indent="0" lvl="0" marL="0" rtl="0" algn="l">
              <a:lnSpc>
                <a:spcPct val="100000"/>
              </a:lnSpc>
              <a:spcBef>
                <a:spcPts val="0"/>
              </a:spcBef>
              <a:spcAft>
                <a:spcPts val="0"/>
              </a:spcAft>
              <a:buNone/>
            </a:pPr>
            <a:r>
              <a:t/>
            </a:r>
            <a:endParaRPr sz="1600"/>
          </a:p>
          <a:p>
            <a:pPr indent="-262890" lvl="0" marL="285750" rtl="0" algn="l">
              <a:lnSpc>
                <a:spcPct val="100000"/>
              </a:lnSpc>
              <a:spcBef>
                <a:spcPts val="0"/>
              </a:spcBef>
              <a:spcAft>
                <a:spcPts val="0"/>
              </a:spcAft>
              <a:buSzPct val="100000"/>
              <a:buChar char="•"/>
            </a:pPr>
            <a:r>
              <a:rPr lang="en-US" sz="1600"/>
              <a:t>Twice Exceptional - 0 (0%)</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t/>
            </a:r>
            <a:endParaRPr sz="1600"/>
          </a:p>
          <a:p>
            <a:pPr indent="0" lvl="0" marL="0" rtl="0" algn="l">
              <a:lnSpc>
                <a:spcPct val="100000"/>
              </a:lnSpc>
              <a:spcBef>
                <a:spcPts val="0"/>
              </a:spcBef>
              <a:spcAft>
                <a:spcPts val="0"/>
              </a:spcAft>
              <a:buNone/>
            </a:pPr>
            <a:r>
              <a:t/>
            </a:r>
            <a:endParaRPr sz="1600"/>
          </a:p>
          <a:p>
            <a:pPr indent="-184150" lvl="0" marL="285750" rtl="0" algn="l">
              <a:lnSpc>
                <a:spcPct val="100000"/>
              </a:lnSpc>
              <a:spcBef>
                <a:spcPts val="0"/>
              </a:spcBef>
              <a:spcAft>
                <a:spcPts val="0"/>
              </a:spcAft>
              <a:buSzPct val="100000"/>
              <a:buFont typeface="Arial"/>
              <a:buNone/>
            </a:pPr>
            <a:r>
              <a:t/>
            </a:r>
            <a:endParaRPr sz="1600"/>
          </a:p>
          <a:p>
            <a:pPr indent="-184150" lvl="0" marL="285750" rtl="0" algn="l">
              <a:lnSpc>
                <a:spcPct val="100000"/>
              </a:lnSpc>
              <a:spcBef>
                <a:spcPts val="0"/>
              </a:spcBef>
              <a:spcAft>
                <a:spcPts val="0"/>
              </a:spcAft>
              <a:buSzPct val="100000"/>
              <a:buFont typeface="Arial"/>
              <a:buNone/>
            </a:pPr>
            <a:r>
              <a:t/>
            </a:r>
            <a:endParaRPr sz="1600"/>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0"/>
          <p:cNvSpPr txBox="1"/>
          <p:nvPr>
            <p:ph idx="4294967295" type="body"/>
          </p:nvPr>
        </p:nvSpPr>
        <p:spPr>
          <a:xfrm>
            <a:off x="457200" y="2002325"/>
            <a:ext cx="8229600" cy="4367700"/>
          </a:xfrm>
          <a:prstGeom prst="rect">
            <a:avLst/>
          </a:prstGeom>
          <a:noFill/>
          <a:ln>
            <a:noFill/>
          </a:ln>
        </p:spPr>
        <p:txBody>
          <a:bodyPr anchorCtr="0" anchor="b" bIns="45700" lIns="91425" spcFirstLastPara="1" rIns="91425" wrap="square" tIns="45700">
            <a:normAutofit fontScale="77500" lnSpcReduction="20000"/>
          </a:bodyPr>
          <a:lstStyle/>
          <a:p>
            <a:pPr indent="-322103" lvl="0" marL="1828800" marR="0" rtl="0" algn="l">
              <a:lnSpc>
                <a:spcPct val="100000"/>
              </a:lnSpc>
              <a:spcBef>
                <a:spcPts val="440"/>
              </a:spcBef>
              <a:spcAft>
                <a:spcPts val="0"/>
              </a:spcAft>
              <a:buSzPct val="100000"/>
              <a:buChar char="●"/>
            </a:pPr>
            <a:r>
              <a:rPr b="1" lang="en-US" sz="1900">
                <a:latin typeface="Quattrocento Sans"/>
                <a:ea typeface="Quattrocento Sans"/>
                <a:cs typeface="Quattrocento Sans"/>
                <a:sym typeface="Quattrocento Sans"/>
              </a:rPr>
              <a:t>1 </a:t>
            </a:r>
            <a:r>
              <a:rPr b="1" i="0" lang="en-US" sz="1900" u="none" cap="none" strike="noStrike">
                <a:latin typeface="Quattrocento Sans"/>
                <a:ea typeface="Quattrocento Sans"/>
                <a:cs typeface="Quattrocento Sans"/>
                <a:sym typeface="Quattrocento Sans"/>
              </a:rPr>
              <a:t>Special Services Director</a:t>
            </a:r>
            <a:endParaRPr b="1" i="0" sz="1900" u="none" cap="none" strike="noStrike">
              <a:latin typeface="Quattrocento Sans"/>
              <a:ea typeface="Quattrocento Sans"/>
              <a:cs typeface="Quattrocento Sans"/>
              <a:sym typeface="Quattrocento Sans"/>
            </a:endParaRPr>
          </a:p>
          <a:p>
            <a:pPr indent="-322103" lvl="0" marL="1828800" marR="0" rtl="0" algn="l">
              <a:lnSpc>
                <a:spcPct val="100000"/>
              </a:lnSpc>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School Psychologist</a:t>
            </a:r>
            <a:endParaRPr b="1" sz="1900">
              <a:latin typeface="Quattrocento Sans"/>
              <a:ea typeface="Quattrocento Sans"/>
              <a:cs typeface="Quattrocento Sans"/>
              <a:sym typeface="Quattrocento Sans"/>
            </a:endParaRPr>
          </a:p>
          <a:p>
            <a:pPr indent="-322103" lvl="0" marL="1828800" marR="0" rtl="0" algn="l">
              <a:lnSpc>
                <a:spcPct val="100000"/>
              </a:lnSpc>
              <a:spcBef>
                <a:spcPts val="0"/>
              </a:spcBef>
              <a:spcAft>
                <a:spcPts val="0"/>
              </a:spcAft>
              <a:buSzPct val="100000"/>
              <a:buFont typeface="Quattrocento Sans"/>
              <a:buChar char="●"/>
            </a:pPr>
            <a:r>
              <a:rPr b="1" i="0" lang="en-US" sz="1900" u="none" cap="none" strike="noStrike">
                <a:latin typeface="Quattrocento Sans"/>
                <a:ea typeface="Quattrocento Sans"/>
                <a:cs typeface="Quattrocento Sans"/>
                <a:sym typeface="Quattrocento Sans"/>
              </a:rPr>
              <a:t>1 </a:t>
            </a:r>
            <a:r>
              <a:rPr b="1" lang="en-US" sz="1900">
                <a:latin typeface="Quattrocento Sans"/>
                <a:ea typeface="Quattrocento Sans"/>
                <a:cs typeface="Quattrocento Sans"/>
                <a:sym typeface="Quattrocento Sans"/>
              </a:rPr>
              <a:t>Secretary (6 hours/day)</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12 Intervention Specialists</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12 Educational Aides + 1 Substitute Aide</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Preschool Interventionist/General Ed Teacher</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2 Educational Aides - Preschool</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1.5 Speech-Language Pathologists (.5 does Presch/MS/HS/MW/EA)</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Audiologist (~3-5 days per year)</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Occupational Therapist (4 days/wk for Presch/District/MW/EA/LEAP)</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Physical Therapist (1 day/wk for District/EA) </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RN + 2 LPN’s</a:t>
            </a:r>
            <a:endParaRPr b="1" sz="1900">
              <a:latin typeface="Quattrocento Sans"/>
              <a:ea typeface="Quattrocento Sans"/>
              <a:cs typeface="Quattrocento Sans"/>
              <a:sym typeface="Quattrocento Sans"/>
            </a:endParaRPr>
          </a:p>
          <a:p>
            <a:pPr indent="-322103" lvl="0" marL="1828800" rtl="0" algn="l">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3 School Counselors</a:t>
            </a:r>
            <a:endParaRPr b="1" sz="1900">
              <a:latin typeface="Quattrocento Sans"/>
              <a:ea typeface="Quattrocento Sans"/>
              <a:cs typeface="Quattrocento Sans"/>
              <a:sym typeface="Quattrocento Sans"/>
            </a:endParaRPr>
          </a:p>
          <a:p>
            <a:pPr indent="-322103" lvl="0" marL="1828800" marR="0" rtl="0" algn="l">
              <a:lnSpc>
                <a:spcPct val="100000"/>
              </a:lnSpc>
              <a:spcBef>
                <a:spcPts val="0"/>
              </a:spcBef>
              <a:spcAft>
                <a:spcPts val="0"/>
              </a:spcAft>
              <a:buSzPct val="100000"/>
              <a:buFont typeface="Quattrocento Sans"/>
              <a:buChar char="●"/>
            </a:pPr>
            <a:r>
              <a:rPr b="1" lang="en-US" sz="1900">
                <a:latin typeface="Quattrocento Sans"/>
                <a:ea typeface="Quattrocento Sans"/>
                <a:cs typeface="Quattrocento Sans"/>
                <a:sym typeface="Quattrocento Sans"/>
              </a:rPr>
              <a:t>1 Behaviorist (6-7 days per year)</a:t>
            </a:r>
            <a:endParaRPr b="1" sz="1900">
              <a:latin typeface="Quattrocento Sans"/>
              <a:ea typeface="Quattrocento Sans"/>
              <a:cs typeface="Quattrocento Sans"/>
              <a:sym typeface="Quattrocento Sans"/>
            </a:endParaRPr>
          </a:p>
          <a:p>
            <a:pPr indent="0" lvl="0" marL="0" marR="0" rtl="0" algn="l">
              <a:lnSpc>
                <a:spcPct val="100000"/>
              </a:lnSpc>
              <a:spcBef>
                <a:spcPts val="440"/>
              </a:spcBef>
              <a:spcAft>
                <a:spcPts val="0"/>
              </a:spcAft>
              <a:buNone/>
            </a:pPr>
            <a:r>
              <a:rPr b="1" i="0" lang="en-US" sz="2200" u="none" cap="none" strike="noStrike">
                <a:solidFill>
                  <a:srgbClr val="003171"/>
                </a:solidFill>
                <a:latin typeface="Quattrocento Sans"/>
                <a:ea typeface="Quattrocento Sans"/>
                <a:cs typeface="Quattrocento Sans"/>
                <a:sym typeface="Quattrocento Sans"/>
              </a:rPr>
              <a:t> </a:t>
            </a:r>
            <a:endParaRPr b="1" i="0" sz="2200" u="none" cap="none" strike="noStrike">
              <a:solidFill>
                <a:srgbClr val="003171"/>
              </a:solidFill>
              <a:latin typeface="Quattrocento Sans"/>
              <a:ea typeface="Quattrocento Sans"/>
              <a:cs typeface="Quattrocento Sans"/>
              <a:sym typeface="Quattrocento Sans"/>
            </a:endParaRPr>
          </a:p>
          <a:p>
            <a:pPr indent="-285750" lvl="1" marL="742950" marR="0" rtl="0" algn="l">
              <a:lnSpc>
                <a:spcPct val="100000"/>
              </a:lnSpc>
              <a:spcBef>
                <a:spcPts val="440"/>
              </a:spcBef>
              <a:spcAft>
                <a:spcPts val="0"/>
              </a:spcAft>
              <a:buClr>
                <a:schemeClr val="lt1"/>
              </a:buClr>
              <a:buSzPts val="426"/>
              <a:buFont typeface="Arial"/>
              <a:buNone/>
            </a:pPr>
            <a:r>
              <a:t/>
            </a:r>
            <a:endParaRPr b="1" i="0" sz="2200" u="none" cap="none" strike="noStrike">
              <a:solidFill>
                <a:schemeClr val="lt1"/>
              </a:solidFill>
              <a:latin typeface="Arial"/>
              <a:ea typeface="Arial"/>
              <a:cs typeface="Arial"/>
              <a:sym typeface="Arial"/>
            </a:endParaRPr>
          </a:p>
          <a:p>
            <a:pPr indent="-342900" lvl="0" marL="342900" marR="0" rtl="0" algn="l">
              <a:lnSpc>
                <a:spcPct val="100000"/>
              </a:lnSpc>
              <a:spcBef>
                <a:spcPts val="520"/>
              </a:spcBef>
              <a:spcAft>
                <a:spcPts val="0"/>
              </a:spcAft>
              <a:buClr>
                <a:schemeClr val="lt1"/>
              </a:buClr>
              <a:buSzPct val="100000"/>
              <a:buFont typeface="Courier New"/>
              <a:buNone/>
            </a:pPr>
            <a:r>
              <a:t/>
            </a:r>
            <a:endParaRPr b="0" i="0" sz="2600" u="none" cap="none" strike="noStrike">
              <a:solidFill>
                <a:schemeClr val="lt1"/>
              </a:solidFill>
              <a:latin typeface="Arial"/>
              <a:ea typeface="Arial"/>
              <a:cs typeface="Arial"/>
              <a:sym typeface="Arial"/>
            </a:endParaRPr>
          </a:p>
          <a:p>
            <a:pPr indent="0" lvl="0" marL="0" marR="0" rtl="0" algn="l">
              <a:lnSpc>
                <a:spcPct val="100000"/>
              </a:lnSpc>
              <a:spcBef>
                <a:spcPts val="400"/>
              </a:spcBef>
              <a:spcAft>
                <a:spcPts val="0"/>
              </a:spcAft>
              <a:buSzPts val="504"/>
              <a:buNone/>
            </a:pPr>
            <a:r>
              <a:t/>
            </a:r>
            <a:endParaRPr b="0" i="0" sz="2600" u="none" cap="none" strike="noStrike">
              <a:solidFill>
                <a:schemeClr val="lt1"/>
              </a:solidFill>
              <a:latin typeface="Arial"/>
              <a:ea typeface="Arial"/>
              <a:cs typeface="Arial"/>
              <a:sym typeface="Arial"/>
            </a:endParaRPr>
          </a:p>
        </p:txBody>
      </p:sp>
      <p:sp>
        <p:nvSpPr>
          <p:cNvPr id="183" name="Google Shape;183;p20"/>
          <p:cNvSpPr txBox="1"/>
          <p:nvPr>
            <p:ph type="title"/>
          </p:nvPr>
        </p:nvSpPr>
        <p:spPr>
          <a:xfrm>
            <a:off x="1052550" y="381300"/>
            <a:ext cx="7038900" cy="12189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lt1"/>
              </a:buClr>
              <a:buSzPts val="1000"/>
              <a:buFont typeface="Domine"/>
              <a:buNone/>
            </a:pPr>
            <a:r>
              <a:rPr lang="en-US" sz="3600">
                <a:highlight>
                  <a:schemeClr val="dk1"/>
                </a:highlight>
                <a:latin typeface="Quattrocento Sans"/>
                <a:ea typeface="Quattrocento Sans"/>
                <a:cs typeface="Quattrocento Sans"/>
                <a:sym typeface="Quattrocento Sans"/>
              </a:rPr>
              <a:t> 2023 </a:t>
            </a:r>
            <a:r>
              <a:rPr i="0" lang="en-US" sz="3600" u="none" cap="none" strike="noStrike">
                <a:highlight>
                  <a:schemeClr val="dk1"/>
                </a:highlight>
                <a:latin typeface="Quattrocento Sans"/>
                <a:ea typeface="Quattrocento Sans"/>
                <a:cs typeface="Quattrocento Sans"/>
                <a:sym typeface="Quattrocento Sans"/>
              </a:rPr>
              <a:t>Rootstown Employs/Contracts:</a:t>
            </a:r>
            <a:endParaRPr i="0" sz="3600" u="none" cap="none" strike="noStrike">
              <a:highlight>
                <a:schemeClr val="dk1"/>
              </a:highlight>
              <a:latin typeface="Quattrocento Sans"/>
              <a:ea typeface="Quattrocento Sans"/>
              <a:cs typeface="Quattrocento Sans"/>
              <a:sym typeface="Quattrocento Sans"/>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1"/>
          <p:cNvSpPr txBox="1"/>
          <p:nvPr>
            <p:ph idx="4294967295" type="title"/>
          </p:nvPr>
        </p:nvSpPr>
        <p:spPr>
          <a:xfrm>
            <a:off x="8709" y="0"/>
            <a:ext cx="8229600" cy="1325700"/>
          </a:xfrm>
          <a:prstGeom prst="rect">
            <a:avLst/>
          </a:prstGeom>
          <a:solidFill>
            <a:srgbClr val="27849D"/>
          </a:solid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000"/>
              <a:buNone/>
            </a:pPr>
            <a:r>
              <a:rPr b="1" i="0" lang="en-US" sz="4000" u="none" cap="none" strike="noStrike"/>
              <a:t>Six Principles of IDEA</a:t>
            </a:r>
            <a:endParaRPr b="1"/>
          </a:p>
        </p:txBody>
      </p:sp>
      <p:graphicFrame>
        <p:nvGraphicFramePr>
          <p:cNvPr id="189" name="Google Shape;189;p21"/>
          <p:cNvGraphicFramePr/>
          <p:nvPr/>
        </p:nvGraphicFramePr>
        <p:xfrm>
          <a:off x="228600" y="1447800"/>
          <a:ext cx="3000000" cy="3000000"/>
        </p:xfrm>
        <a:graphic>
          <a:graphicData uri="http://schemas.openxmlformats.org/drawingml/2006/table">
            <a:tbl>
              <a:tblPr>
                <a:noFill/>
                <a:tableStyleId>{D0EB8448-141A-458C-B599-49F3C200D970}</a:tableStyleId>
              </a:tblPr>
              <a:tblGrid>
                <a:gridCol w="3774950"/>
                <a:gridCol w="4872075"/>
              </a:tblGrid>
              <a:tr h="548925">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Principle of IDEA</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Requirements </a:t>
                      </a:r>
                      <a:endParaRPr/>
                    </a:p>
                  </a:txBody>
                  <a:tcPr marT="35725" marB="35725" marR="35725" marL="35725" anchor="ctr"/>
                </a:tc>
              </a:tr>
              <a:tr h="611400">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Zero Reject</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1400"/>
                        <a:buFont typeface="Quattrocento Sans"/>
                        <a:buNone/>
                      </a:pPr>
                      <a:r>
                        <a:rPr lang="en-US" sz="1400" u="none" cap="none" strike="noStrike">
                          <a:solidFill>
                            <a:schemeClr val="dk2"/>
                          </a:solidFill>
                          <a:latin typeface="Quattrocento Sans"/>
                          <a:ea typeface="Quattrocento Sans"/>
                          <a:cs typeface="Quattrocento Sans"/>
                          <a:sym typeface="Quattrocento Sans"/>
                        </a:rPr>
                        <a:t>Locate, identify &amp; provide services to all eligible students with disabilities</a:t>
                      </a:r>
                      <a:endParaRPr/>
                    </a:p>
                  </a:txBody>
                  <a:tcPr marT="44650" marB="44650" marR="44650" marL="44650" anchor="ctr"/>
                </a:tc>
              </a:tr>
              <a:tr h="754925">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Protection in Evaluation</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1400"/>
                        <a:buFont typeface="Quattrocento Sans"/>
                        <a:buNone/>
                      </a:pPr>
                      <a:r>
                        <a:rPr lang="en-US" sz="1400" u="none" cap="none" strike="noStrike">
                          <a:solidFill>
                            <a:schemeClr val="dk2"/>
                          </a:solidFill>
                          <a:latin typeface="Quattrocento Sans"/>
                          <a:ea typeface="Quattrocento Sans"/>
                          <a:cs typeface="Quattrocento Sans"/>
                          <a:sym typeface="Quattrocento Sans"/>
                        </a:rPr>
                        <a:t>Conduct an assessment to determine if a student has an IDEA related disability and if he/she needs special education services</a:t>
                      </a:r>
                      <a:endParaRPr/>
                    </a:p>
                  </a:txBody>
                  <a:tcPr marT="44650" marB="44650" marR="44650" marL="44650" anchor="ctr"/>
                </a:tc>
              </a:tr>
              <a:tr h="761900">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Free Appropriate Public Education</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1400"/>
                        <a:buFont typeface="Quattrocento Sans"/>
                        <a:buNone/>
                      </a:pPr>
                      <a:r>
                        <a:rPr lang="en-US" sz="1400" u="none" cap="none" strike="noStrike">
                          <a:solidFill>
                            <a:schemeClr val="dk2"/>
                          </a:solidFill>
                          <a:latin typeface="Quattrocento Sans"/>
                          <a:ea typeface="Quattrocento Sans"/>
                          <a:cs typeface="Quattrocento Sans"/>
                          <a:sym typeface="Quattrocento Sans"/>
                        </a:rPr>
                        <a:t>Develop and deliver and individualized education program of special education services that confers meaningful educational benefit</a:t>
                      </a:r>
                      <a:endParaRPr/>
                    </a:p>
                  </a:txBody>
                  <a:tcPr marT="44650" marB="44650" marR="44650" marL="44650" anchor="ctr"/>
                </a:tc>
              </a:tr>
              <a:tr h="712325">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Least Restrictive Environment</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1400"/>
                        <a:buFont typeface="Quattrocento Sans"/>
                        <a:buNone/>
                      </a:pPr>
                      <a:r>
                        <a:rPr lang="en-US" sz="1400" u="none" cap="none" strike="noStrike">
                          <a:solidFill>
                            <a:schemeClr val="dk2"/>
                          </a:solidFill>
                          <a:latin typeface="Quattrocento Sans"/>
                          <a:ea typeface="Quattrocento Sans"/>
                          <a:cs typeface="Quattrocento Sans"/>
                          <a:sym typeface="Quattrocento Sans"/>
                        </a:rPr>
                        <a:t>Educate students with disabilities with non disabled students to the maximum extent appropriate. </a:t>
                      </a:r>
                      <a:endParaRPr/>
                    </a:p>
                  </a:txBody>
                  <a:tcPr marT="44650" marB="44650" marR="44650" marL="44650" anchor="ctr"/>
                </a:tc>
              </a:tr>
              <a:tr h="580075">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Procedural Safeguards</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1400"/>
                        <a:buFont typeface="Quattrocento Sans"/>
                        <a:buNone/>
                      </a:pPr>
                      <a:r>
                        <a:rPr lang="en-US" sz="1400" u="none" cap="none" strike="noStrike">
                          <a:solidFill>
                            <a:schemeClr val="dk2"/>
                          </a:solidFill>
                          <a:latin typeface="Quattrocento Sans"/>
                          <a:ea typeface="Quattrocento Sans"/>
                          <a:cs typeface="Quattrocento Sans"/>
                          <a:sym typeface="Quattrocento Sans"/>
                        </a:rPr>
                        <a:t>Comply with the procedural requirements of the IDEA regulations</a:t>
                      </a:r>
                      <a:endParaRPr/>
                    </a:p>
                  </a:txBody>
                  <a:tcPr marT="44650" marB="44650" marR="44650" marL="44650" anchor="ctr"/>
                </a:tc>
              </a:tr>
              <a:tr h="562575">
                <a:tc>
                  <a:txBody>
                    <a:bodyPr/>
                    <a:lstStyle/>
                    <a:p>
                      <a:pPr indent="0" lvl="0" marL="0" marR="0" rtl="0" algn="l">
                        <a:lnSpc>
                          <a:spcPct val="100000"/>
                        </a:lnSpc>
                        <a:spcBef>
                          <a:spcPts val="0"/>
                        </a:spcBef>
                        <a:spcAft>
                          <a:spcPts val="0"/>
                        </a:spcAft>
                        <a:buClr>
                          <a:schemeClr val="dk2"/>
                        </a:buClr>
                        <a:buSzPts val="2100"/>
                        <a:buFont typeface="Quattrocento Sans"/>
                        <a:buNone/>
                      </a:pPr>
                      <a:r>
                        <a:rPr lang="en-US" sz="2100" u="none" cap="none" strike="noStrike">
                          <a:solidFill>
                            <a:schemeClr val="dk2"/>
                          </a:solidFill>
                          <a:latin typeface="Quattrocento Sans"/>
                          <a:ea typeface="Quattrocento Sans"/>
                          <a:cs typeface="Quattrocento Sans"/>
                          <a:sym typeface="Quattrocento Sans"/>
                        </a:rPr>
                        <a:t>Parental Participation</a:t>
                      </a:r>
                      <a:endParaRPr/>
                    </a:p>
                  </a:txBody>
                  <a:tcPr marT="35725" marB="35725" marR="35725" marL="35725" anchor="ctr"/>
                </a:tc>
                <a:tc>
                  <a:txBody>
                    <a:bodyPr/>
                    <a:lstStyle/>
                    <a:p>
                      <a:pPr indent="0" lvl="0" marL="0" marR="0" rtl="0" algn="l">
                        <a:lnSpc>
                          <a:spcPct val="100000"/>
                        </a:lnSpc>
                        <a:spcBef>
                          <a:spcPts val="0"/>
                        </a:spcBef>
                        <a:spcAft>
                          <a:spcPts val="0"/>
                        </a:spcAft>
                        <a:buClr>
                          <a:schemeClr val="dk2"/>
                        </a:buClr>
                        <a:buSzPts val="1400"/>
                        <a:buFont typeface="Quattrocento Sans"/>
                        <a:buNone/>
                      </a:pPr>
                      <a:r>
                        <a:rPr lang="en-US" sz="1400" u="none" cap="none" strike="noStrike">
                          <a:solidFill>
                            <a:schemeClr val="dk2"/>
                          </a:solidFill>
                          <a:latin typeface="Quattrocento Sans"/>
                          <a:ea typeface="Quattrocento Sans"/>
                          <a:cs typeface="Quattrocento Sans"/>
                          <a:sym typeface="Quattrocento Sans"/>
                        </a:rPr>
                        <a:t>Collaborate with parents in the development and delivery of their child’s special education programs</a:t>
                      </a:r>
                      <a:endParaRPr/>
                    </a:p>
                  </a:txBody>
                  <a:tcPr marT="44650" marB="44650" marR="44650" marL="44650" anchor="ctr">
                    <a:lnB cap="flat" cmpd="sng" w="9525">
                      <a:solidFill>
                        <a:srgbClr val="000000"/>
                      </a:solidFill>
                      <a:prstDash val="solid"/>
                      <a:round/>
                      <a:headEnd len="sm" w="sm" type="none"/>
                      <a:tailEnd len="sm" w="sm" type="none"/>
                    </a:lnB>
                  </a:tcPr>
                </a:tc>
              </a:tr>
            </a:tbl>
          </a:graphicData>
        </a:graphic>
      </p:graphicFrame>
      <p:sp>
        <p:nvSpPr>
          <p:cNvPr id="190" name="Google Shape;190;p21"/>
          <p:cNvSpPr txBox="1"/>
          <p:nvPr>
            <p:ph idx="1" type="body"/>
          </p:nvPr>
        </p:nvSpPr>
        <p:spPr>
          <a:xfrm>
            <a:off x="812725" y="5740500"/>
            <a:ext cx="6936000" cy="698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2"/>
          <p:cNvSpPr txBox="1"/>
          <p:nvPr>
            <p:ph idx="4294967295" type="title"/>
          </p:nvPr>
        </p:nvSpPr>
        <p:spPr>
          <a:xfrm>
            <a:off x="0" y="274638"/>
            <a:ext cx="8229600" cy="1325700"/>
          </a:xfrm>
          <a:prstGeom prst="rect">
            <a:avLst/>
          </a:prstGeom>
          <a:solidFill>
            <a:srgbClr val="27849D"/>
          </a:solid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000"/>
              <a:buNone/>
            </a:pPr>
            <a:r>
              <a:rPr b="1" lang="en-US" sz="3400"/>
              <a:t>Principle 1:</a:t>
            </a:r>
            <a:endParaRPr b="1" sz="3400"/>
          </a:p>
          <a:p>
            <a:pPr indent="0" lvl="0" marL="0" rtl="0" algn="ctr">
              <a:lnSpc>
                <a:spcPct val="100000"/>
              </a:lnSpc>
              <a:spcBef>
                <a:spcPts val="0"/>
              </a:spcBef>
              <a:spcAft>
                <a:spcPts val="0"/>
              </a:spcAft>
              <a:buSzPts val="4000"/>
              <a:buNone/>
            </a:pPr>
            <a:r>
              <a:rPr b="1" lang="en-US" sz="3400"/>
              <a:t>Zero Reject</a:t>
            </a:r>
            <a:endParaRPr b="1" sz="3400"/>
          </a:p>
        </p:txBody>
      </p:sp>
      <p:sp>
        <p:nvSpPr>
          <p:cNvPr id="196" name="Google Shape;196;p22"/>
          <p:cNvSpPr txBox="1"/>
          <p:nvPr/>
        </p:nvSpPr>
        <p:spPr>
          <a:xfrm>
            <a:off x="742406" y="1676400"/>
            <a:ext cx="7848600" cy="4698722"/>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Locate, identify &amp; serve all students with disabilities ages 3 through 21</a:t>
            </a:r>
            <a:endParaRPr/>
          </a:p>
          <a:p>
            <a:pPr indent="-457200" lvl="0" marL="457200" marR="0" rtl="0" algn="l">
              <a:lnSpc>
                <a:spcPct val="100000"/>
              </a:lnSpc>
              <a:spcBef>
                <a:spcPts val="2531"/>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Child find obligations</a:t>
            </a:r>
            <a:endParaRPr/>
          </a:p>
          <a:p>
            <a:pPr indent="-457200" lvl="0" marL="457200" marR="0" rtl="0" algn="l">
              <a:lnSpc>
                <a:spcPct val="100000"/>
              </a:lnSpc>
              <a:spcBef>
                <a:spcPts val="2531"/>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Two criteria for eligibility:</a:t>
            </a:r>
            <a:endParaRPr/>
          </a:p>
          <a:p>
            <a:pPr indent="-457200" lvl="3" marL="1378711" marR="0" rtl="0" algn="l">
              <a:lnSpc>
                <a:spcPct val="100000"/>
              </a:lnSpc>
              <a:spcBef>
                <a:spcPts val="2531"/>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A student must be determined to have a disability that is covered by the IDEA</a:t>
            </a:r>
            <a:endParaRPr/>
          </a:p>
          <a:p>
            <a:pPr indent="-457200" lvl="3" marL="1378711" marR="0" rtl="0" algn="l">
              <a:lnSpc>
                <a:spcPct val="100000"/>
              </a:lnSpc>
              <a:spcBef>
                <a:spcPts val="2531"/>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Because of the disability, the student needs special education and related services</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3"/>
          <p:cNvSpPr txBox="1"/>
          <p:nvPr>
            <p:ph type="title"/>
          </p:nvPr>
        </p:nvSpPr>
        <p:spPr>
          <a:xfrm>
            <a:off x="430800" y="928179"/>
            <a:ext cx="8587200" cy="1227600"/>
          </a:xfrm>
          <a:prstGeom prst="rect">
            <a:avLst/>
          </a:prstGeom>
          <a:solidFill>
            <a:srgbClr val="27849D"/>
          </a:solid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700"/>
              <a:t>Principle 2:</a:t>
            </a:r>
            <a:endParaRPr b="1" sz="2260"/>
          </a:p>
          <a:p>
            <a:pPr indent="0" lvl="0" marL="0" rtl="0" algn="ctr">
              <a:lnSpc>
                <a:spcPct val="100000"/>
              </a:lnSpc>
              <a:spcBef>
                <a:spcPts val="0"/>
              </a:spcBef>
              <a:spcAft>
                <a:spcPts val="0"/>
              </a:spcAft>
              <a:buSzPts val="3600"/>
              <a:buNone/>
            </a:pPr>
            <a:r>
              <a:rPr b="1" lang="en-US" sz="3700"/>
              <a:t>Protection in Evaluation</a:t>
            </a:r>
            <a:endParaRPr b="1" sz="2260"/>
          </a:p>
        </p:txBody>
      </p:sp>
      <p:sp>
        <p:nvSpPr>
          <p:cNvPr id="202" name="Google Shape;202;p23"/>
          <p:cNvSpPr txBox="1"/>
          <p:nvPr>
            <p:ph idx="1" type="body"/>
          </p:nvPr>
        </p:nvSpPr>
        <p:spPr>
          <a:xfrm>
            <a:off x="609600" y="1752600"/>
            <a:ext cx="8229600" cy="4840199"/>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600"/>
              <a:buNone/>
            </a:pPr>
            <a:r>
              <a:t/>
            </a:r>
            <a:endParaRPr b="1" sz="2600">
              <a:latin typeface="Quattrocento Sans"/>
              <a:ea typeface="Quattrocento Sans"/>
              <a:cs typeface="Quattrocento Sans"/>
              <a:sym typeface="Quattrocento Sans"/>
            </a:endParaRPr>
          </a:p>
          <a:p>
            <a:pPr indent="0" lvl="0" marL="0" rtl="0" algn="l">
              <a:lnSpc>
                <a:spcPct val="100000"/>
              </a:lnSpc>
              <a:spcBef>
                <a:spcPts val="0"/>
              </a:spcBef>
              <a:spcAft>
                <a:spcPts val="0"/>
              </a:spcAft>
              <a:buSzPts val="2600"/>
              <a:buNone/>
            </a:pPr>
            <a:r>
              <a:t/>
            </a:r>
            <a:endParaRPr b="1" sz="2600">
              <a:latin typeface="Quattrocento Sans"/>
              <a:ea typeface="Quattrocento Sans"/>
              <a:cs typeface="Quattrocento Sans"/>
              <a:sym typeface="Quattrocento Sans"/>
            </a:endParaRPr>
          </a:p>
          <a:p>
            <a:pPr indent="0" lvl="0" marL="0" rtl="0" algn="l">
              <a:lnSpc>
                <a:spcPct val="100000"/>
              </a:lnSpc>
              <a:spcBef>
                <a:spcPts val="0"/>
              </a:spcBef>
              <a:spcAft>
                <a:spcPts val="0"/>
              </a:spcAft>
              <a:buSzPts val="2600"/>
              <a:buNone/>
            </a:pPr>
            <a:r>
              <a:t/>
            </a:r>
            <a:endParaRPr b="1" sz="2600">
              <a:latin typeface="Quattrocento Sans"/>
              <a:ea typeface="Quattrocento Sans"/>
              <a:cs typeface="Quattrocento Sans"/>
              <a:sym typeface="Quattrocento Sans"/>
            </a:endParaRPr>
          </a:p>
          <a:p>
            <a:pPr indent="-457200" lvl="0" marL="457200" rtl="0" algn="l">
              <a:lnSpc>
                <a:spcPct val="100000"/>
              </a:lnSpc>
              <a:spcBef>
                <a:spcPts val="0"/>
              </a:spcBef>
              <a:spcAft>
                <a:spcPts val="0"/>
              </a:spcAft>
              <a:buSzPts val="2600"/>
              <a:buFont typeface="Arial"/>
              <a:buChar char="•"/>
            </a:pPr>
            <a:r>
              <a:rPr b="1" lang="en-US" sz="2600">
                <a:solidFill>
                  <a:schemeClr val="dk2"/>
                </a:solidFill>
                <a:latin typeface="Quattrocento Sans"/>
                <a:ea typeface="Quattrocento Sans"/>
                <a:cs typeface="Quattrocento Sans"/>
                <a:sym typeface="Quattrocento Sans"/>
              </a:rPr>
              <a:t>LEA’s shall conduct a full and individual evaluation before the initial  provision of special education and related services to a child with a disability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4"/>
          <p:cNvSpPr txBox="1"/>
          <p:nvPr>
            <p:ph idx="4294967295" type="title"/>
          </p:nvPr>
        </p:nvSpPr>
        <p:spPr>
          <a:xfrm>
            <a:off x="0" y="274638"/>
            <a:ext cx="8229600" cy="1325700"/>
          </a:xfrm>
          <a:prstGeom prst="rect">
            <a:avLst/>
          </a:prstGeom>
          <a:solidFill>
            <a:srgbClr val="27849D"/>
          </a:solid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000"/>
              <a:buNone/>
            </a:pPr>
            <a:r>
              <a:rPr b="1" lang="en-US" sz="4000"/>
              <a:t>Evaluation Procedures</a:t>
            </a:r>
            <a:endParaRPr b="1"/>
          </a:p>
        </p:txBody>
      </p:sp>
      <p:sp>
        <p:nvSpPr>
          <p:cNvPr id="208" name="Google Shape;208;p24"/>
          <p:cNvSpPr txBox="1"/>
          <p:nvPr/>
        </p:nvSpPr>
        <p:spPr>
          <a:xfrm>
            <a:off x="228600" y="1752600"/>
            <a:ext cx="8686800" cy="4668970"/>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A student must be assessed in all areas related to the suspected disability</a:t>
            </a:r>
            <a:endParaRPr/>
          </a:p>
          <a:p>
            <a:pPr indent="-457200" lvl="0" marL="457200" marR="0" rtl="0" algn="l">
              <a:lnSpc>
                <a:spcPct val="100000"/>
              </a:lnSpc>
              <a:spcBef>
                <a:spcPts val="2742"/>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The school is required to use a variety of assessment tools and strategies to collect functional and developmental information that may assist in determining:</a:t>
            </a:r>
            <a:endParaRPr/>
          </a:p>
          <a:p>
            <a:pPr indent="-457200" lvl="3" marL="1475148" marR="0" rtl="0" algn="l">
              <a:lnSpc>
                <a:spcPct val="100000"/>
              </a:lnSpc>
              <a:spcBef>
                <a:spcPts val="2742"/>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Whether a student has a disability</a:t>
            </a:r>
            <a:endParaRPr/>
          </a:p>
          <a:p>
            <a:pPr indent="-457200" lvl="3" marL="1475148" marR="0" rtl="0" algn="l">
              <a:lnSpc>
                <a:spcPct val="100000"/>
              </a:lnSpc>
              <a:spcBef>
                <a:spcPts val="2742"/>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The educational needs of a student</a:t>
            </a:r>
            <a:endParaRPr/>
          </a:p>
          <a:p>
            <a:pPr indent="-457200" lvl="3" marL="1475148" marR="0" rtl="0" algn="l">
              <a:lnSpc>
                <a:spcPct val="100000"/>
              </a:lnSpc>
              <a:spcBef>
                <a:spcPts val="2742"/>
              </a:spcBef>
              <a:spcAft>
                <a:spcPts val="0"/>
              </a:spcAft>
              <a:buClr>
                <a:schemeClr val="dk2"/>
              </a:buClr>
              <a:buSzPts val="2400"/>
              <a:buFont typeface="Arial"/>
              <a:buChar char="•"/>
            </a:pPr>
            <a:r>
              <a:rPr b="0" i="0" lang="en-US" sz="2400" u="none" cap="none" strike="noStrike">
                <a:solidFill>
                  <a:schemeClr val="dk2"/>
                </a:solidFill>
                <a:latin typeface="Quattrocento Sans"/>
                <a:ea typeface="Quattrocento Sans"/>
                <a:cs typeface="Quattrocento Sans"/>
                <a:sym typeface="Quattrocento Sans"/>
              </a:rPr>
              <a:t>Specially designed instruction</a:t>
            </a:r>
            <a:endParaRPr b="0" i="0" sz="2400" u="none" cap="none" strike="noStrike">
              <a:solidFill>
                <a:schemeClr val="dk2"/>
              </a:solidFill>
              <a:latin typeface="Quattrocento Sans"/>
              <a:ea typeface="Quattrocento Sans"/>
              <a:cs typeface="Quattrocento Sans"/>
              <a:sym typeface="Quattrocento San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